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3" r:id="rId7"/>
    <p:sldId id="261" r:id="rId8"/>
    <p:sldId id="274" r:id="rId9"/>
    <p:sldId id="275" r:id="rId10"/>
    <p:sldId id="276" r:id="rId11"/>
    <p:sldId id="262" r:id="rId12"/>
    <p:sldId id="264" r:id="rId13"/>
    <p:sldId id="280" r:id="rId14"/>
    <p:sldId id="265" r:id="rId15"/>
    <p:sldId id="266" r:id="rId16"/>
    <p:sldId id="267" r:id="rId17"/>
    <p:sldId id="269" r:id="rId18"/>
    <p:sldId id="281" r:id="rId19"/>
    <p:sldId id="270" r:id="rId20"/>
    <p:sldId id="271" r:id="rId21"/>
    <p:sldId id="272" r:id="rId22"/>
    <p:sldId id="282" r:id="rId23"/>
    <p:sldId id="268" r:id="rId24"/>
    <p:sldId id="283" r:id="rId25"/>
    <p:sldId id="273" r:id="rId26"/>
    <p:sldId id="284" r:id="rId27"/>
    <p:sldId id="277" r:id="rId28"/>
    <p:sldId id="278" r:id="rId29"/>
    <p:sldId id="279" r:id="rId30"/>
    <p:sldId id="285" r:id="rId31"/>
    <p:sldId id="286" r:id="rId32"/>
    <p:sldId id="287" r:id="rId33"/>
    <p:sldId id="288" r:id="rId34"/>
    <p:sldId id="289" r:id="rId35"/>
    <p:sldId id="290" r:id="rId36"/>
    <p:sldId id="291" r:id="rId37"/>
    <p:sldId id="293" r:id="rId38"/>
    <p:sldId id="292" r:id="rId39"/>
    <p:sldId id="294" r:id="rId40"/>
    <p:sldId id="296" r:id="rId41"/>
    <p:sldId id="295"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3" r:id="rId68"/>
    <p:sldId id="322" r:id="rId69"/>
    <p:sldId id="324" r:id="rId70"/>
    <p:sldId id="325" r:id="rId71"/>
    <p:sldId id="326" r:id="rId72"/>
    <p:sldId id="327" r:id="rId73"/>
    <p:sldId id="328" r:id="rId74"/>
    <p:sldId id="330" r:id="rId75"/>
    <p:sldId id="329"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53" autoAdjust="0"/>
    <p:restoredTop sz="94660"/>
  </p:normalViewPr>
  <p:slideViewPr>
    <p:cSldViewPr snapToGrid="0">
      <p:cViewPr varScale="1">
        <p:scale>
          <a:sx n="74" d="100"/>
          <a:sy n="74" d="100"/>
        </p:scale>
        <p:origin x="58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ableStyles" Target="tableStyle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5CA405-4F37-422B-BF6F-067AC2489988}"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IN"/>
        </a:p>
      </dgm:t>
    </dgm:pt>
    <dgm:pt modelId="{9B5F4BF5-ACD4-42D2-A5D9-91350255B87D}">
      <dgm:prSet phldrT="[Text]"/>
      <dgm:spPr/>
      <dgm:t>
        <a:bodyPr/>
        <a:lstStyle/>
        <a:p>
          <a:r>
            <a:rPr lang="en-US" dirty="0" smtClean="0"/>
            <a:t>FET Types</a:t>
          </a:r>
          <a:endParaRPr lang="en-IN" dirty="0"/>
        </a:p>
      </dgm:t>
    </dgm:pt>
    <dgm:pt modelId="{E368DCF4-254A-41D5-A449-07375422F152}" type="parTrans" cxnId="{A1CB69DE-F1D6-49AA-8A4B-A1392FA54C24}">
      <dgm:prSet/>
      <dgm:spPr/>
      <dgm:t>
        <a:bodyPr/>
        <a:lstStyle/>
        <a:p>
          <a:endParaRPr lang="en-IN"/>
        </a:p>
      </dgm:t>
    </dgm:pt>
    <dgm:pt modelId="{913F2C21-9500-4B0B-9C92-7AF1582F0AC6}" type="sibTrans" cxnId="{A1CB69DE-F1D6-49AA-8A4B-A1392FA54C24}">
      <dgm:prSet/>
      <dgm:spPr/>
      <dgm:t>
        <a:bodyPr/>
        <a:lstStyle/>
        <a:p>
          <a:endParaRPr lang="en-IN"/>
        </a:p>
      </dgm:t>
    </dgm:pt>
    <dgm:pt modelId="{4F8A16B8-5BF8-48D7-8AFD-A728C19F754D}">
      <dgm:prSet phldrT="[Text]"/>
      <dgm:spPr/>
      <dgm:t>
        <a:bodyPr/>
        <a:lstStyle/>
        <a:p>
          <a:r>
            <a:rPr lang="en-US" dirty="0" smtClean="0"/>
            <a:t>Metal Oxide Semiconductor FET</a:t>
          </a:r>
          <a:endParaRPr lang="en-IN" dirty="0"/>
        </a:p>
      </dgm:t>
    </dgm:pt>
    <dgm:pt modelId="{2E35B74A-2278-44C7-B5E2-C6C56AFD114E}" type="parTrans" cxnId="{758D8F82-D22E-4B0A-A7DB-F5FAEF24C1E3}">
      <dgm:prSet/>
      <dgm:spPr/>
      <dgm:t>
        <a:bodyPr/>
        <a:lstStyle/>
        <a:p>
          <a:endParaRPr lang="en-IN"/>
        </a:p>
      </dgm:t>
    </dgm:pt>
    <dgm:pt modelId="{77CA6A8F-CEE0-4E86-9B68-E294B79D0623}" type="sibTrans" cxnId="{758D8F82-D22E-4B0A-A7DB-F5FAEF24C1E3}">
      <dgm:prSet/>
      <dgm:spPr/>
      <dgm:t>
        <a:bodyPr/>
        <a:lstStyle/>
        <a:p>
          <a:endParaRPr lang="en-IN"/>
        </a:p>
      </dgm:t>
    </dgm:pt>
    <dgm:pt modelId="{D5534F18-9104-463A-91E1-521E8C1D86A3}">
      <dgm:prSet phldrT="[Text]"/>
      <dgm:spPr/>
      <dgm:t>
        <a:bodyPr/>
        <a:lstStyle/>
        <a:p>
          <a:r>
            <a:rPr lang="en-US" dirty="0" smtClean="0"/>
            <a:t>Metal Semiconductor FET</a:t>
          </a:r>
          <a:endParaRPr lang="en-IN" dirty="0"/>
        </a:p>
      </dgm:t>
    </dgm:pt>
    <dgm:pt modelId="{727DA3BD-466A-4C07-A368-7EAF88A0B69A}" type="parTrans" cxnId="{FF6E0DE9-81AD-4DB4-BEEE-2BA0CA6F18EA}">
      <dgm:prSet/>
      <dgm:spPr/>
      <dgm:t>
        <a:bodyPr/>
        <a:lstStyle/>
        <a:p>
          <a:endParaRPr lang="en-IN"/>
        </a:p>
      </dgm:t>
    </dgm:pt>
    <dgm:pt modelId="{D8A4A429-C5B9-4F4C-8A8A-89D8EF990983}" type="sibTrans" cxnId="{FF6E0DE9-81AD-4DB4-BEEE-2BA0CA6F18EA}">
      <dgm:prSet/>
      <dgm:spPr/>
      <dgm:t>
        <a:bodyPr/>
        <a:lstStyle/>
        <a:p>
          <a:endParaRPr lang="en-IN"/>
        </a:p>
      </dgm:t>
    </dgm:pt>
    <dgm:pt modelId="{876388CB-B899-41CB-8D7A-9A161841CFB2}">
      <dgm:prSet phldrT="[Text]"/>
      <dgm:spPr/>
      <dgm:t>
        <a:bodyPr/>
        <a:lstStyle/>
        <a:p>
          <a:r>
            <a:rPr lang="en-US" dirty="0" smtClean="0"/>
            <a:t>Junction FET</a:t>
          </a:r>
          <a:endParaRPr lang="en-IN" dirty="0"/>
        </a:p>
      </dgm:t>
    </dgm:pt>
    <dgm:pt modelId="{F6330298-4E84-4F7D-9A4F-BD88E7E6C528}" type="parTrans" cxnId="{47C241C2-3FB4-4784-AEF2-4CDCE2CB6895}">
      <dgm:prSet/>
      <dgm:spPr/>
      <dgm:t>
        <a:bodyPr/>
        <a:lstStyle/>
        <a:p>
          <a:endParaRPr lang="en-IN"/>
        </a:p>
      </dgm:t>
    </dgm:pt>
    <dgm:pt modelId="{E79045E4-188F-4931-AF00-BC0CDBB08FBF}" type="sibTrans" cxnId="{47C241C2-3FB4-4784-AEF2-4CDCE2CB6895}">
      <dgm:prSet/>
      <dgm:spPr/>
      <dgm:t>
        <a:bodyPr/>
        <a:lstStyle/>
        <a:p>
          <a:endParaRPr lang="en-IN"/>
        </a:p>
      </dgm:t>
    </dgm:pt>
    <dgm:pt modelId="{E405AA32-35E9-44A3-B2E3-356FAF6D3D46}">
      <dgm:prSet phldrT="[Text]"/>
      <dgm:spPr/>
      <dgm:t>
        <a:bodyPr/>
        <a:lstStyle/>
        <a:p>
          <a:r>
            <a:rPr lang="en-US" dirty="0" smtClean="0"/>
            <a:t>N-channel</a:t>
          </a:r>
          <a:endParaRPr lang="en-IN" dirty="0"/>
        </a:p>
      </dgm:t>
    </dgm:pt>
    <dgm:pt modelId="{701262BC-C82E-48E0-9938-5BFACC54EDBF}" type="parTrans" cxnId="{1A6AC58C-BECA-492B-A76A-79B80CD54B5C}">
      <dgm:prSet/>
      <dgm:spPr/>
      <dgm:t>
        <a:bodyPr/>
        <a:lstStyle/>
        <a:p>
          <a:endParaRPr lang="en-IN"/>
        </a:p>
      </dgm:t>
    </dgm:pt>
    <dgm:pt modelId="{94C50EC2-4FE8-449E-B97F-1F221876F5D7}" type="sibTrans" cxnId="{1A6AC58C-BECA-492B-A76A-79B80CD54B5C}">
      <dgm:prSet/>
      <dgm:spPr/>
      <dgm:t>
        <a:bodyPr/>
        <a:lstStyle/>
        <a:p>
          <a:endParaRPr lang="en-IN"/>
        </a:p>
      </dgm:t>
    </dgm:pt>
    <dgm:pt modelId="{CBB086DD-C479-4ECA-B75C-0FDBCE61ECB3}">
      <dgm:prSet phldrT="[Text]"/>
      <dgm:spPr/>
      <dgm:t>
        <a:bodyPr/>
        <a:lstStyle/>
        <a:p>
          <a:r>
            <a:rPr lang="en-US" dirty="0" smtClean="0"/>
            <a:t>P-channel</a:t>
          </a:r>
          <a:endParaRPr lang="en-IN" dirty="0"/>
        </a:p>
      </dgm:t>
    </dgm:pt>
    <dgm:pt modelId="{860DA94D-6942-48F3-AD89-31B9527F9DC0}" type="parTrans" cxnId="{747040A4-1136-4719-8920-3BAB639F1529}">
      <dgm:prSet/>
      <dgm:spPr/>
      <dgm:t>
        <a:bodyPr/>
        <a:lstStyle/>
        <a:p>
          <a:endParaRPr lang="en-IN"/>
        </a:p>
      </dgm:t>
    </dgm:pt>
    <dgm:pt modelId="{9B134085-414C-420A-AA8E-AB22D596F0AE}" type="sibTrans" cxnId="{747040A4-1136-4719-8920-3BAB639F1529}">
      <dgm:prSet/>
      <dgm:spPr/>
      <dgm:t>
        <a:bodyPr/>
        <a:lstStyle/>
        <a:p>
          <a:endParaRPr lang="en-IN"/>
        </a:p>
      </dgm:t>
    </dgm:pt>
    <dgm:pt modelId="{BD0D56E2-DCD7-42F1-8235-3E4D230765F4}" type="pres">
      <dgm:prSet presAssocID="{A15CA405-4F37-422B-BF6F-067AC2489988}" presName="Name0" presStyleCnt="0">
        <dgm:presLayoutVars>
          <dgm:orgChart val="1"/>
          <dgm:chPref val="1"/>
          <dgm:dir/>
          <dgm:animOne val="branch"/>
          <dgm:animLvl val="lvl"/>
          <dgm:resizeHandles/>
        </dgm:presLayoutVars>
      </dgm:prSet>
      <dgm:spPr/>
      <dgm:t>
        <a:bodyPr/>
        <a:lstStyle/>
        <a:p>
          <a:endParaRPr lang="en-IN"/>
        </a:p>
      </dgm:t>
    </dgm:pt>
    <dgm:pt modelId="{59F674B5-1908-4D67-9C8E-3499C906B7A9}" type="pres">
      <dgm:prSet presAssocID="{9B5F4BF5-ACD4-42D2-A5D9-91350255B87D}" presName="hierRoot1" presStyleCnt="0">
        <dgm:presLayoutVars>
          <dgm:hierBranch val="init"/>
        </dgm:presLayoutVars>
      </dgm:prSet>
      <dgm:spPr/>
    </dgm:pt>
    <dgm:pt modelId="{2005EDB6-62C1-4848-A4EB-D774047738A1}" type="pres">
      <dgm:prSet presAssocID="{9B5F4BF5-ACD4-42D2-A5D9-91350255B87D}" presName="rootComposite1" presStyleCnt="0"/>
      <dgm:spPr/>
    </dgm:pt>
    <dgm:pt modelId="{FE67E3BC-6552-416B-B66F-89E812F51C6B}" type="pres">
      <dgm:prSet presAssocID="{9B5F4BF5-ACD4-42D2-A5D9-91350255B87D}" presName="rootText1" presStyleLbl="alignAcc1" presStyleIdx="0" presStyleCnt="0">
        <dgm:presLayoutVars>
          <dgm:chPref val="3"/>
        </dgm:presLayoutVars>
      </dgm:prSet>
      <dgm:spPr/>
      <dgm:t>
        <a:bodyPr/>
        <a:lstStyle/>
        <a:p>
          <a:endParaRPr lang="en-IN"/>
        </a:p>
      </dgm:t>
    </dgm:pt>
    <dgm:pt modelId="{77907A66-D495-4560-83BD-C4CF63F7DAC7}" type="pres">
      <dgm:prSet presAssocID="{9B5F4BF5-ACD4-42D2-A5D9-91350255B87D}" presName="topArc1" presStyleLbl="parChTrans1D1" presStyleIdx="0" presStyleCnt="12"/>
      <dgm:spPr/>
    </dgm:pt>
    <dgm:pt modelId="{B4D31259-5757-429D-8787-F232A7E72B92}" type="pres">
      <dgm:prSet presAssocID="{9B5F4BF5-ACD4-42D2-A5D9-91350255B87D}" presName="bottomArc1" presStyleLbl="parChTrans1D1" presStyleIdx="1" presStyleCnt="12"/>
      <dgm:spPr/>
    </dgm:pt>
    <dgm:pt modelId="{36EA4C1B-8D0C-4177-ADE1-CF69596AE926}" type="pres">
      <dgm:prSet presAssocID="{9B5F4BF5-ACD4-42D2-A5D9-91350255B87D}" presName="topConnNode1" presStyleLbl="node1" presStyleIdx="0" presStyleCnt="0"/>
      <dgm:spPr/>
      <dgm:t>
        <a:bodyPr/>
        <a:lstStyle/>
        <a:p>
          <a:endParaRPr lang="en-IN"/>
        </a:p>
      </dgm:t>
    </dgm:pt>
    <dgm:pt modelId="{0BBE75A6-CBF2-4D63-8EE2-7FD6AE5797EA}" type="pres">
      <dgm:prSet presAssocID="{9B5F4BF5-ACD4-42D2-A5D9-91350255B87D}" presName="hierChild2" presStyleCnt="0"/>
      <dgm:spPr/>
    </dgm:pt>
    <dgm:pt modelId="{33C56B40-9047-42A4-AEDA-47FB5BE713AA}" type="pres">
      <dgm:prSet presAssocID="{2E35B74A-2278-44C7-B5E2-C6C56AFD114E}" presName="Name28" presStyleLbl="parChTrans1D2" presStyleIdx="0" presStyleCnt="3"/>
      <dgm:spPr/>
      <dgm:t>
        <a:bodyPr/>
        <a:lstStyle/>
        <a:p>
          <a:endParaRPr lang="en-IN"/>
        </a:p>
      </dgm:t>
    </dgm:pt>
    <dgm:pt modelId="{62511112-0FFA-4255-B260-9EF423862417}" type="pres">
      <dgm:prSet presAssocID="{4F8A16B8-5BF8-48D7-8AFD-A728C19F754D}" presName="hierRoot2" presStyleCnt="0">
        <dgm:presLayoutVars>
          <dgm:hierBranch val="init"/>
        </dgm:presLayoutVars>
      </dgm:prSet>
      <dgm:spPr/>
    </dgm:pt>
    <dgm:pt modelId="{EC96915F-8B1B-4B06-945A-91CB3F674F7C}" type="pres">
      <dgm:prSet presAssocID="{4F8A16B8-5BF8-48D7-8AFD-A728C19F754D}" presName="rootComposite2" presStyleCnt="0"/>
      <dgm:spPr/>
    </dgm:pt>
    <dgm:pt modelId="{3A6AC184-D6F3-43D6-9D44-6E251AF43E87}" type="pres">
      <dgm:prSet presAssocID="{4F8A16B8-5BF8-48D7-8AFD-A728C19F754D}" presName="rootText2" presStyleLbl="alignAcc1" presStyleIdx="0" presStyleCnt="0">
        <dgm:presLayoutVars>
          <dgm:chPref val="3"/>
        </dgm:presLayoutVars>
      </dgm:prSet>
      <dgm:spPr/>
      <dgm:t>
        <a:bodyPr/>
        <a:lstStyle/>
        <a:p>
          <a:endParaRPr lang="en-IN"/>
        </a:p>
      </dgm:t>
    </dgm:pt>
    <dgm:pt modelId="{9686B80C-FE17-48ED-8783-06E305125B10}" type="pres">
      <dgm:prSet presAssocID="{4F8A16B8-5BF8-48D7-8AFD-A728C19F754D}" presName="topArc2" presStyleLbl="parChTrans1D1" presStyleIdx="2" presStyleCnt="12"/>
      <dgm:spPr/>
    </dgm:pt>
    <dgm:pt modelId="{C38E36E2-BAC1-40F1-8B29-91038EC7CDFD}" type="pres">
      <dgm:prSet presAssocID="{4F8A16B8-5BF8-48D7-8AFD-A728C19F754D}" presName="bottomArc2" presStyleLbl="parChTrans1D1" presStyleIdx="3" presStyleCnt="12"/>
      <dgm:spPr/>
    </dgm:pt>
    <dgm:pt modelId="{507189F9-CCC4-46F4-8318-7B15FA827A08}" type="pres">
      <dgm:prSet presAssocID="{4F8A16B8-5BF8-48D7-8AFD-A728C19F754D}" presName="topConnNode2" presStyleLbl="node2" presStyleIdx="0" presStyleCnt="0"/>
      <dgm:spPr/>
      <dgm:t>
        <a:bodyPr/>
        <a:lstStyle/>
        <a:p>
          <a:endParaRPr lang="en-IN"/>
        </a:p>
      </dgm:t>
    </dgm:pt>
    <dgm:pt modelId="{F5BB9E3B-94CD-4236-8314-56B8361312D3}" type="pres">
      <dgm:prSet presAssocID="{4F8A16B8-5BF8-48D7-8AFD-A728C19F754D}" presName="hierChild4" presStyleCnt="0"/>
      <dgm:spPr/>
    </dgm:pt>
    <dgm:pt modelId="{C8032FBD-6B29-433D-ACF7-79B5F66ACB60}" type="pres">
      <dgm:prSet presAssocID="{4F8A16B8-5BF8-48D7-8AFD-A728C19F754D}" presName="hierChild5" presStyleCnt="0"/>
      <dgm:spPr/>
    </dgm:pt>
    <dgm:pt modelId="{C038A7B7-1ACC-4740-95CE-581049C2D43C}" type="pres">
      <dgm:prSet presAssocID="{727DA3BD-466A-4C07-A368-7EAF88A0B69A}" presName="Name28" presStyleLbl="parChTrans1D2" presStyleIdx="1" presStyleCnt="3"/>
      <dgm:spPr/>
      <dgm:t>
        <a:bodyPr/>
        <a:lstStyle/>
        <a:p>
          <a:endParaRPr lang="en-IN"/>
        </a:p>
      </dgm:t>
    </dgm:pt>
    <dgm:pt modelId="{15E2FA92-3D4F-4B2A-BA15-001B95164B58}" type="pres">
      <dgm:prSet presAssocID="{D5534F18-9104-463A-91E1-521E8C1D86A3}" presName="hierRoot2" presStyleCnt="0">
        <dgm:presLayoutVars>
          <dgm:hierBranch val="init"/>
        </dgm:presLayoutVars>
      </dgm:prSet>
      <dgm:spPr/>
    </dgm:pt>
    <dgm:pt modelId="{446F1A72-97B7-4D75-A1ED-96A84FA11D7D}" type="pres">
      <dgm:prSet presAssocID="{D5534F18-9104-463A-91E1-521E8C1D86A3}" presName="rootComposite2" presStyleCnt="0"/>
      <dgm:spPr/>
    </dgm:pt>
    <dgm:pt modelId="{36323E70-2DBC-44CF-A877-5D734EC8DC24}" type="pres">
      <dgm:prSet presAssocID="{D5534F18-9104-463A-91E1-521E8C1D86A3}" presName="rootText2" presStyleLbl="alignAcc1" presStyleIdx="0" presStyleCnt="0">
        <dgm:presLayoutVars>
          <dgm:chPref val="3"/>
        </dgm:presLayoutVars>
      </dgm:prSet>
      <dgm:spPr/>
      <dgm:t>
        <a:bodyPr/>
        <a:lstStyle/>
        <a:p>
          <a:endParaRPr lang="en-IN"/>
        </a:p>
      </dgm:t>
    </dgm:pt>
    <dgm:pt modelId="{17A21DBF-49A5-4FAC-8A77-1F6181409028}" type="pres">
      <dgm:prSet presAssocID="{D5534F18-9104-463A-91E1-521E8C1D86A3}" presName="topArc2" presStyleLbl="parChTrans1D1" presStyleIdx="4" presStyleCnt="12"/>
      <dgm:spPr/>
    </dgm:pt>
    <dgm:pt modelId="{9DD41D41-82E4-488B-BD73-D91BBAB9B859}" type="pres">
      <dgm:prSet presAssocID="{D5534F18-9104-463A-91E1-521E8C1D86A3}" presName="bottomArc2" presStyleLbl="parChTrans1D1" presStyleIdx="5" presStyleCnt="12"/>
      <dgm:spPr/>
    </dgm:pt>
    <dgm:pt modelId="{93D0373D-6BB1-4337-983F-92EEB27A9B59}" type="pres">
      <dgm:prSet presAssocID="{D5534F18-9104-463A-91E1-521E8C1D86A3}" presName="topConnNode2" presStyleLbl="node2" presStyleIdx="0" presStyleCnt="0"/>
      <dgm:spPr/>
      <dgm:t>
        <a:bodyPr/>
        <a:lstStyle/>
        <a:p>
          <a:endParaRPr lang="en-IN"/>
        </a:p>
      </dgm:t>
    </dgm:pt>
    <dgm:pt modelId="{91D635AB-4DFA-47B6-A131-B11182DC802A}" type="pres">
      <dgm:prSet presAssocID="{D5534F18-9104-463A-91E1-521E8C1D86A3}" presName="hierChild4" presStyleCnt="0"/>
      <dgm:spPr/>
    </dgm:pt>
    <dgm:pt modelId="{2BC8B2F7-9524-44F3-BC1C-837DB50E7828}" type="pres">
      <dgm:prSet presAssocID="{D5534F18-9104-463A-91E1-521E8C1D86A3}" presName="hierChild5" presStyleCnt="0"/>
      <dgm:spPr/>
    </dgm:pt>
    <dgm:pt modelId="{2AE740D1-DD4D-4D7F-9D7E-2F18838BC466}" type="pres">
      <dgm:prSet presAssocID="{F6330298-4E84-4F7D-9A4F-BD88E7E6C528}" presName="Name28" presStyleLbl="parChTrans1D2" presStyleIdx="2" presStyleCnt="3"/>
      <dgm:spPr/>
      <dgm:t>
        <a:bodyPr/>
        <a:lstStyle/>
        <a:p>
          <a:endParaRPr lang="en-IN"/>
        </a:p>
      </dgm:t>
    </dgm:pt>
    <dgm:pt modelId="{D0B9B755-AA6B-49EA-B713-10EC64E3902B}" type="pres">
      <dgm:prSet presAssocID="{876388CB-B899-41CB-8D7A-9A161841CFB2}" presName="hierRoot2" presStyleCnt="0">
        <dgm:presLayoutVars>
          <dgm:hierBranch val="init"/>
        </dgm:presLayoutVars>
      </dgm:prSet>
      <dgm:spPr/>
    </dgm:pt>
    <dgm:pt modelId="{FDC78E18-4AC7-4ADA-ADF5-4CD96580A95B}" type="pres">
      <dgm:prSet presAssocID="{876388CB-B899-41CB-8D7A-9A161841CFB2}" presName="rootComposite2" presStyleCnt="0"/>
      <dgm:spPr/>
    </dgm:pt>
    <dgm:pt modelId="{F1A59388-EB68-4D93-91EE-3377765BD930}" type="pres">
      <dgm:prSet presAssocID="{876388CB-B899-41CB-8D7A-9A161841CFB2}" presName="rootText2" presStyleLbl="alignAcc1" presStyleIdx="0" presStyleCnt="0">
        <dgm:presLayoutVars>
          <dgm:chPref val="3"/>
        </dgm:presLayoutVars>
      </dgm:prSet>
      <dgm:spPr/>
      <dgm:t>
        <a:bodyPr/>
        <a:lstStyle/>
        <a:p>
          <a:endParaRPr lang="en-IN"/>
        </a:p>
      </dgm:t>
    </dgm:pt>
    <dgm:pt modelId="{DD4E7F40-E895-4D3B-ADE7-41920D862EAD}" type="pres">
      <dgm:prSet presAssocID="{876388CB-B899-41CB-8D7A-9A161841CFB2}" presName="topArc2" presStyleLbl="parChTrans1D1" presStyleIdx="6" presStyleCnt="12"/>
      <dgm:spPr/>
    </dgm:pt>
    <dgm:pt modelId="{0F81B7DF-E311-4284-B47D-476A8400E5BB}" type="pres">
      <dgm:prSet presAssocID="{876388CB-B899-41CB-8D7A-9A161841CFB2}" presName="bottomArc2" presStyleLbl="parChTrans1D1" presStyleIdx="7" presStyleCnt="12"/>
      <dgm:spPr/>
    </dgm:pt>
    <dgm:pt modelId="{AE180DA7-C2D4-4C64-B84F-8BE0CF94B20E}" type="pres">
      <dgm:prSet presAssocID="{876388CB-B899-41CB-8D7A-9A161841CFB2}" presName="topConnNode2" presStyleLbl="node2" presStyleIdx="0" presStyleCnt="0"/>
      <dgm:spPr/>
      <dgm:t>
        <a:bodyPr/>
        <a:lstStyle/>
        <a:p>
          <a:endParaRPr lang="en-IN"/>
        </a:p>
      </dgm:t>
    </dgm:pt>
    <dgm:pt modelId="{CAC9DC8B-D84E-4BAD-85CF-E9B3B42FAC95}" type="pres">
      <dgm:prSet presAssocID="{876388CB-B899-41CB-8D7A-9A161841CFB2}" presName="hierChild4" presStyleCnt="0"/>
      <dgm:spPr/>
    </dgm:pt>
    <dgm:pt modelId="{6F66C9D6-546A-49B3-B089-3D985EB3FE1A}" type="pres">
      <dgm:prSet presAssocID="{701262BC-C82E-48E0-9938-5BFACC54EDBF}" presName="Name28" presStyleLbl="parChTrans1D3" presStyleIdx="0" presStyleCnt="2"/>
      <dgm:spPr/>
      <dgm:t>
        <a:bodyPr/>
        <a:lstStyle/>
        <a:p>
          <a:endParaRPr lang="en-IN"/>
        </a:p>
      </dgm:t>
    </dgm:pt>
    <dgm:pt modelId="{4BA78F86-69C9-437C-AE48-A7B232AA17D7}" type="pres">
      <dgm:prSet presAssocID="{E405AA32-35E9-44A3-B2E3-356FAF6D3D46}" presName="hierRoot2" presStyleCnt="0">
        <dgm:presLayoutVars>
          <dgm:hierBranch val="init"/>
        </dgm:presLayoutVars>
      </dgm:prSet>
      <dgm:spPr/>
    </dgm:pt>
    <dgm:pt modelId="{B9B28754-98FE-4E8A-919C-435A24DF1CF1}" type="pres">
      <dgm:prSet presAssocID="{E405AA32-35E9-44A3-B2E3-356FAF6D3D46}" presName="rootComposite2" presStyleCnt="0"/>
      <dgm:spPr/>
    </dgm:pt>
    <dgm:pt modelId="{0902469F-0952-47A0-A6C4-E146073AB86B}" type="pres">
      <dgm:prSet presAssocID="{E405AA32-35E9-44A3-B2E3-356FAF6D3D46}" presName="rootText2" presStyleLbl="alignAcc1" presStyleIdx="0" presStyleCnt="0">
        <dgm:presLayoutVars>
          <dgm:chPref val="3"/>
        </dgm:presLayoutVars>
      </dgm:prSet>
      <dgm:spPr/>
      <dgm:t>
        <a:bodyPr/>
        <a:lstStyle/>
        <a:p>
          <a:endParaRPr lang="en-IN"/>
        </a:p>
      </dgm:t>
    </dgm:pt>
    <dgm:pt modelId="{51A4B41B-63C0-4D79-8843-310A1A331EF8}" type="pres">
      <dgm:prSet presAssocID="{E405AA32-35E9-44A3-B2E3-356FAF6D3D46}" presName="topArc2" presStyleLbl="parChTrans1D1" presStyleIdx="8" presStyleCnt="12"/>
      <dgm:spPr/>
    </dgm:pt>
    <dgm:pt modelId="{CC246755-B2D9-4CD3-9CDD-1D22A2A865BF}" type="pres">
      <dgm:prSet presAssocID="{E405AA32-35E9-44A3-B2E3-356FAF6D3D46}" presName="bottomArc2" presStyleLbl="parChTrans1D1" presStyleIdx="9" presStyleCnt="12"/>
      <dgm:spPr/>
    </dgm:pt>
    <dgm:pt modelId="{B270E4FA-8478-4FC6-881F-68F0604A8B57}" type="pres">
      <dgm:prSet presAssocID="{E405AA32-35E9-44A3-B2E3-356FAF6D3D46}" presName="topConnNode2" presStyleLbl="node3" presStyleIdx="0" presStyleCnt="0"/>
      <dgm:spPr/>
      <dgm:t>
        <a:bodyPr/>
        <a:lstStyle/>
        <a:p>
          <a:endParaRPr lang="en-IN"/>
        </a:p>
      </dgm:t>
    </dgm:pt>
    <dgm:pt modelId="{64852369-4DA2-44B1-8891-8EFDF38D8B0D}" type="pres">
      <dgm:prSet presAssocID="{E405AA32-35E9-44A3-B2E3-356FAF6D3D46}" presName="hierChild4" presStyleCnt="0"/>
      <dgm:spPr/>
    </dgm:pt>
    <dgm:pt modelId="{3AC7002E-920F-47FF-9A9D-47B4CE3F0A7B}" type="pres">
      <dgm:prSet presAssocID="{E405AA32-35E9-44A3-B2E3-356FAF6D3D46}" presName="hierChild5" presStyleCnt="0"/>
      <dgm:spPr/>
    </dgm:pt>
    <dgm:pt modelId="{12B3C774-E949-4AB6-BBC2-56B4573E8E20}" type="pres">
      <dgm:prSet presAssocID="{860DA94D-6942-48F3-AD89-31B9527F9DC0}" presName="Name28" presStyleLbl="parChTrans1D3" presStyleIdx="1" presStyleCnt="2"/>
      <dgm:spPr/>
      <dgm:t>
        <a:bodyPr/>
        <a:lstStyle/>
        <a:p>
          <a:endParaRPr lang="en-IN"/>
        </a:p>
      </dgm:t>
    </dgm:pt>
    <dgm:pt modelId="{F78907F9-27AD-474C-A509-CA81BB55F423}" type="pres">
      <dgm:prSet presAssocID="{CBB086DD-C479-4ECA-B75C-0FDBCE61ECB3}" presName="hierRoot2" presStyleCnt="0">
        <dgm:presLayoutVars>
          <dgm:hierBranch val="init"/>
        </dgm:presLayoutVars>
      </dgm:prSet>
      <dgm:spPr/>
    </dgm:pt>
    <dgm:pt modelId="{96876C9D-480C-4D70-9692-CAA791946032}" type="pres">
      <dgm:prSet presAssocID="{CBB086DD-C479-4ECA-B75C-0FDBCE61ECB3}" presName="rootComposite2" presStyleCnt="0"/>
      <dgm:spPr/>
    </dgm:pt>
    <dgm:pt modelId="{979F4AD8-7BD2-4CC8-B63A-93F4CF17DAE7}" type="pres">
      <dgm:prSet presAssocID="{CBB086DD-C479-4ECA-B75C-0FDBCE61ECB3}" presName="rootText2" presStyleLbl="alignAcc1" presStyleIdx="0" presStyleCnt="0">
        <dgm:presLayoutVars>
          <dgm:chPref val="3"/>
        </dgm:presLayoutVars>
      </dgm:prSet>
      <dgm:spPr/>
      <dgm:t>
        <a:bodyPr/>
        <a:lstStyle/>
        <a:p>
          <a:endParaRPr lang="en-IN"/>
        </a:p>
      </dgm:t>
    </dgm:pt>
    <dgm:pt modelId="{932902FA-C1A0-470F-8B4D-78D7D3431051}" type="pres">
      <dgm:prSet presAssocID="{CBB086DD-C479-4ECA-B75C-0FDBCE61ECB3}" presName="topArc2" presStyleLbl="parChTrans1D1" presStyleIdx="10" presStyleCnt="12"/>
      <dgm:spPr/>
    </dgm:pt>
    <dgm:pt modelId="{AFC2E63A-710A-4363-9152-84FD16B4B755}" type="pres">
      <dgm:prSet presAssocID="{CBB086DD-C479-4ECA-B75C-0FDBCE61ECB3}" presName="bottomArc2" presStyleLbl="parChTrans1D1" presStyleIdx="11" presStyleCnt="12"/>
      <dgm:spPr/>
    </dgm:pt>
    <dgm:pt modelId="{734E5B6D-FE13-44D8-B8DF-9BE632DDBBF7}" type="pres">
      <dgm:prSet presAssocID="{CBB086DD-C479-4ECA-B75C-0FDBCE61ECB3}" presName="topConnNode2" presStyleLbl="node3" presStyleIdx="0" presStyleCnt="0"/>
      <dgm:spPr/>
      <dgm:t>
        <a:bodyPr/>
        <a:lstStyle/>
        <a:p>
          <a:endParaRPr lang="en-IN"/>
        </a:p>
      </dgm:t>
    </dgm:pt>
    <dgm:pt modelId="{33C0FB86-5D59-4D14-A5F8-13E771E66083}" type="pres">
      <dgm:prSet presAssocID="{CBB086DD-C479-4ECA-B75C-0FDBCE61ECB3}" presName="hierChild4" presStyleCnt="0"/>
      <dgm:spPr/>
    </dgm:pt>
    <dgm:pt modelId="{E038E7E2-C047-4A31-85AA-71EB78DE6255}" type="pres">
      <dgm:prSet presAssocID="{CBB086DD-C479-4ECA-B75C-0FDBCE61ECB3}" presName="hierChild5" presStyleCnt="0"/>
      <dgm:spPr/>
    </dgm:pt>
    <dgm:pt modelId="{87C92858-3C81-487E-9E50-F62780F33FF6}" type="pres">
      <dgm:prSet presAssocID="{876388CB-B899-41CB-8D7A-9A161841CFB2}" presName="hierChild5" presStyleCnt="0"/>
      <dgm:spPr/>
    </dgm:pt>
    <dgm:pt modelId="{F27804B7-8869-4B38-A401-B884EE215A83}" type="pres">
      <dgm:prSet presAssocID="{9B5F4BF5-ACD4-42D2-A5D9-91350255B87D}" presName="hierChild3" presStyleCnt="0"/>
      <dgm:spPr/>
    </dgm:pt>
  </dgm:ptLst>
  <dgm:cxnLst>
    <dgm:cxn modelId="{A1CB69DE-F1D6-49AA-8A4B-A1392FA54C24}" srcId="{A15CA405-4F37-422B-BF6F-067AC2489988}" destId="{9B5F4BF5-ACD4-42D2-A5D9-91350255B87D}" srcOrd="0" destOrd="0" parTransId="{E368DCF4-254A-41D5-A449-07375422F152}" sibTransId="{913F2C21-9500-4B0B-9C92-7AF1582F0AC6}"/>
    <dgm:cxn modelId="{1F7A0729-E66B-42D5-9D50-18CF1EB6CCA4}" type="presOf" srcId="{9B5F4BF5-ACD4-42D2-A5D9-91350255B87D}" destId="{36EA4C1B-8D0C-4177-ADE1-CF69596AE926}" srcOrd="1" destOrd="0" presId="urn:microsoft.com/office/officeart/2008/layout/HalfCircleOrganizationChart"/>
    <dgm:cxn modelId="{A26C80C8-9049-4A08-A2D1-55A55D7EE75E}" type="presOf" srcId="{701262BC-C82E-48E0-9938-5BFACC54EDBF}" destId="{6F66C9D6-546A-49B3-B089-3D985EB3FE1A}" srcOrd="0" destOrd="0" presId="urn:microsoft.com/office/officeart/2008/layout/HalfCircleOrganizationChart"/>
    <dgm:cxn modelId="{B773456F-C776-4407-806F-29272340E4C7}" type="presOf" srcId="{876388CB-B899-41CB-8D7A-9A161841CFB2}" destId="{AE180DA7-C2D4-4C64-B84F-8BE0CF94B20E}" srcOrd="1" destOrd="0" presId="urn:microsoft.com/office/officeart/2008/layout/HalfCircleOrganizationChart"/>
    <dgm:cxn modelId="{40684600-CE26-47A2-9F50-3C4DBBBD9B93}" type="presOf" srcId="{727DA3BD-466A-4C07-A368-7EAF88A0B69A}" destId="{C038A7B7-1ACC-4740-95CE-581049C2D43C}" srcOrd="0" destOrd="0" presId="urn:microsoft.com/office/officeart/2008/layout/HalfCircleOrganizationChart"/>
    <dgm:cxn modelId="{092932EA-B51E-4E5E-AA20-5A1AB4336617}" type="presOf" srcId="{4F8A16B8-5BF8-48D7-8AFD-A728C19F754D}" destId="{3A6AC184-D6F3-43D6-9D44-6E251AF43E87}" srcOrd="0" destOrd="0" presId="urn:microsoft.com/office/officeart/2008/layout/HalfCircleOrganizationChart"/>
    <dgm:cxn modelId="{540CAE5B-D77C-4C2C-A954-D2366C83401A}" type="presOf" srcId="{D5534F18-9104-463A-91E1-521E8C1D86A3}" destId="{36323E70-2DBC-44CF-A877-5D734EC8DC24}" srcOrd="0" destOrd="0" presId="urn:microsoft.com/office/officeart/2008/layout/HalfCircleOrganizationChart"/>
    <dgm:cxn modelId="{21831E38-D0BB-4C7C-81D7-D91759DD125B}" type="presOf" srcId="{E405AA32-35E9-44A3-B2E3-356FAF6D3D46}" destId="{B270E4FA-8478-4FC6-881F-68F0604A8B57}" srcOrd="1" destOrd="0" presId="urn:microsoft.com/office/officeart/2008/layout/HalfCircleOrganizationChart"/>
    <dgm:cxn modelId="{9A0BC2BD-9B5B-4015-9EE9-F090A32D0629}" type="presOf" srcId="{A15CA405-4F37-422B-BF6F-067AC2489988}" destId="{BD0D56E2-DCD7-42F1-8235-3E4D230765F4}" srcOrd="0" destOrd="0" presId="urn:microsoft.com/office/officeart/2008/layout/HalfCircleOrganizationChart"/>
    <dgm:cxn modelId="{FF6E0DE9-81AD-4DB4-BEEE-2BA0CA6F18EA}" srcId="{9B5F4BF5-ACD4-42D2-A5D9-91350255B87D}" destId="{D5534F18-9104-463A-91E1-521E8C1D86A3}" srcOrd="1" destOrd="0" parTransId="{727DA3BD-466A-4C07-A368-7EAF88A0B69A}" sibTransId="{D8A4A429-C5B9-4F4C-8A8A-89D8EF990983}"/>
    <dgm:cxn modelId="{7A3CCA04-B12C-49C3-B26F-291A34625914}" type="presOf" srcId="{E405AA32-35E9-44A3-B2E3-356FAF6D3D46}" destId="{0902469F-0952-47A0-A6C4-E146073AB86B}" srcOrd="0" destOrd="0" presId="urn:microsoft.com/office/officeart/2008/layout/HalfCircleOrganizationChart"/>
    <dgm:cxn modelId="{0454E6CE-3500-4400-A9CD-EBB3DC2E723B}" type="presOf" srcId="{CBB086DD-C479-4ECA-B75C-0FDBCE61ECB3}" destId="{979F4AD8-7BD2-4CC8-B63A-93F4CF17DAE7}" srcOrd="0" destOrd="0" presId="urn:microsoft.com/office/officeart/2008/layout/HalfCircleOrganizationChart"/>
    <dgm:cxn modelId="{2410D88D-028F-48FE-9C17-1AEF5B327EE0}" type="presOf" srcId="{F6330298-4E84-4F7D-9A4F-BD88E7E6C528}" destId="{2AE740D1-DD4D-4D7F-9D7E-2F18838BC466}" srcOrd="0" destOrd="0" presId="urn:microsoft.com/office/officeart/2008/layout/HalfCircleOrganizationChart"/>
    <dgm:cxn modelId="{02F1EB3D-9029-4FD0-8D91-716ABC1587C1}" type="presOf" srcId="{2E35B74A-2278-44C7-B5E2-C6C56AFD114E}" destId="{33C56B40-9047-42A4-AEDA-47FB5BE713AA}" srcOrd="0" destOrd="0" presId="urn:microsoft.com/office/officeart/2008/layout/HalfCircleOrganizationChart"/>
    <dgm:cxn modelId="{747040A4-1136-4719-8920-3BAB639F1529}" srcId="{876388CB-B899-41CB-8D7A-9A161841CFB2}" destId="{CBB086DD-C479-4ECA-B75C-0FDBCE61ECB3}" srcOrd="1" destOrd="0" parTransId="{860DA94D-6942-48F3-AD89-31B9527F9DC0}" sibTransId="{9B134085-414C-420A-AA8E-AB22D596F0AE}"/>
    <dgm:cxn modelId="{B8A8F4B6-4991-44BC-A2BA-DE7B940303A3}" type="presOf" srcId="{4F8A16B8-5BF8-48D7-8AFD-A728C19F754D}" destId="{507189F9-CCC4-46F4-8318-7B15FA827A08}" srcOrd="1" destOrd="0" presId="urn:microsoft.com/office/officeart/2008/layout/HalfCircleOrganizationChart"/>
    <dgm:cxn modelId="{47C241C2-3FB4-4784-AEF2-4CDCE2CB6895}" srcId="{9B5F4BF5-ACD4-42D2-A5D9-91350255B87D}" destId="{876388CB-B899-41CB-8D7A-9A161841CFB2}" srcOrd="2" destOrd="0" parTransId="{F6330298-4E84-4F7D-9A4F-BD88E7E6C528}" sibTransId="{E79045E4-188F-4931-AF00-BC0CDBB08FBF}"/>
    <dgm:cxn modelId="{F9278DE3-7440-4245-87B6-768DF0D7832C}" type="presOf" srcId="{876388CB-B899-41CB-8D7A-9A161841CFB2}" destId="{F1A59388-EB68-4D93-91EE-3377765BD930}" srcOrd="0" destOrd="0" presId="urn:microsoft.com/office/officeart/2008/layout/HalfCircleOrganizationChart"/>
    <dgm:cxn modelId="{1A6AC58C-BECA-492B-A76A-79B80CD54B5C}" srcId="{876388CB-B899-41CB-8D7A-9A161841CFB2}" destId="{E405AA32-35E9-44A3-B2E3-356FAF6D3D46}" srcOrd="0" destOrd="0" parTransId="{701262BC-C82E-48E0-9938-5BFACC54EDBF}" sibTransId="{94C50EC2-4FE8-449E-B97F-1F221876F5D7}"/>
    <dgm:cxn modelId="{8A2910CD-AEF2-48D1-8551-B50DD95CB4B9}" type="presOf" srcId="{860DA94D-6942-48F3-AD89-31B9527F9DC0}" destId="{12B3C774-E949-4AB6-BBC2-56B4573E8E20}" srcOrd="0" destOrd="0" presId="urn:microsoft.com/office/officeart/2008/layout/HalfCircleOrganizationChart"/>
    <dgm:cxn modelId="{44E81C7D-116E-410A-A4A8-12499BE21930}" type="presOf" srcId="{CBB086DD-C479-4ECA-B75C-0FDBCE61ECB3}" destId="{734E5B6D-FE13-44D8-B8DF-9BE632DDBBF7}" srcOrd="1" destOrd="0" presId="urn:microsoft.com/office/officeart/2008/layout/HalfCircleOrganizationChart"/>
    <dgm:cxn modelId="{6CB2CDA7-80AB-4852-845A-4B89A09FEA3C}" type="presOf" srcId="{D5534F18-9104-463A-91E1-521E8C1D86A3}" destId="{93D0373D-6BB1-4337-983F-92EEB27A9B59}" srcOrd="1" destOrd="0" presId="urn:microsoft.com/office/officeart/2008/layout/HalfCircleOrganizationChart"/>
    <dgm:cxn modelId="{16A4239E-0C4A-4E35-B9DC-44175351B520}" type="presOf" srcId="{9B5F4BF5-ACD4-42D2-A5D9-91350255B87D}" destId="{FE67E3BC-6552-416B-B66F-89E812F51C6B}" srcOrd="0" destOrd="0" presId="urn:microsoft.com/office/officeart/2008/layout/HalfCircleOrganizationChart"/>
    <dgm:cxn modelId="{758D8F82-D22E-4B0A-A7DB-F5FAEF24C1E3}" srcId="{9B5F4BF5-ACD4-42D2-A5D9-91350255B87D}" destId="{4F8A16B8-5BF8-48D7-8AFD-A728C19F754D}" srcOrd="0" destOrd="0" parTransId="{2E35B74A-2278-44C7-B5E2-C6C56AFD114E}" sibTransId="{77CA6A8F-CEE0-4E86-9B68-E294B79D0623}"/>
    <dgm:cxn modelId="{A3417E97-4E5F-424B-B29A-410B0C73FCF2}" type="presParOf" srcId="{BD0D56E2-DCD7-42F1-8235-3E4D230765F4}" destId="{59F674B5-1908-4D67-9C8E-3499C906B7A9}" srcOrd="0" destOrd="0" presId="urn:microsoft.com/office/officeart/2008/layout/HalfCircleOrganizationChart"/>
    <dgm:cxn modelId="{06B086C7-C8BA-4939-98FD-CDCDDF8931B4}" type="presParOf" srcId="{59F674B5-1908-4D67-9C8E-3499C906B7A9}" destId="{2005EDB6-62C1-4848-A4EB-D774047738A1}" srcOrd="0" destOrd="0" presId="urn:microsoft.com/office/officeart/2008/layout/HalfCircleOrganizationChart"/>
    <dgm:cxn modelId="{BF830C3B-1ECB-4F4A-9DB4-F3FEBF7D6559}" type="presParOf" srcId="{2005EDB6-62C1-4848-A4EB-D774047738A1}" destId="{FE67E3BC-6552-416B-B66F-89E812F51C6B}" srcOrd="0" destOrd="0" presId="urn:microsoft.com/office/officeart/2008/layout/HalfCircleOrganizationChart"/>
    <dgm:cxn modelId="{44BAD994-ED53-47A8-8D0D-60B1C11E2996}" type="presParOf" srcId="{2005EDB6-62C1-4848-A4EB-D774047738A1}" destId="{77907A66-D495-4560-83BD-C4CF63F7DAC7}" srcOrd="1" destOrd="0" presId="urn:microsoft.com/office/officeart/2008/layout/HalfCircleOrganizationChart"/>
    <dgm:cxn modelId="{90FC6A91-B70E-42C0-AA4A-8766FCCDB2DF}" type="presParOf" srcId="{2005EDB6-62C1-4848-A4EB-D774047738A1}" destId="{B4D31259-5757-429D-8787-F232A7E72B92}" srcOrd="2" destOrd="0" presId="urn:microsoft.com/office/officeart/2008/layout/HalfCircleOrganizationChart"/>
    <dgm:cxn modelId="{C81FA587-2544-463A-BB0E-57900A37EBEC}" type="presParOf" srcId="{2005EDB6-62C1-4848-A4EB-D774047738A1}" destId="{36EA4C1B-8D0C-4177-ADE1-CF69596AE926}" srcOrd="3" destOrd="0" presId="urn:microsoft.com/office/officeart/2008/layout/HalfCircleOrganizationChart"/>
    <dgm:cxn modelId="{E8B942F3-8B63-4451-8098-ED70AA8C2345}" type="presParOf" srcId="{59F674B5-1908-4D67-9C8E-3499C906B7A9}" destId="{0BBE75A6-CBF2-4D63-8EE2-7FD6AE5797EA}" srcOrd="1" destOrd="0" presId="urn:microsoft.com/office/officeart/2008/layout/HalfCircleOrganizationChart"/>
    <dgm:cxn modelId="{AC3BA729-91EF-49A2-8976-C4DC6ABD6F91}" type="presParOf" srcId="{0BBE75A6-CBF2-4D63-8EE2-7FD6AE5797EA}" destId="{33C56B40-9047-42A4-AEDA-47FB5BE713AA}" srcOrd="0" destOrd="0" presId="urn:microsoft.com/office/officeart/2008/layout/HalfCircleOrganizationChart"/>
    <dgm:cxn modelId="{B20C6E59-A541-42F8-B33B-DE12811BC7F7}" type="presParOf" srcId="{0BBE75A6-CBF2-4D63-8EE2-7FD6AE5797EA}" destId="{62511112-0FFA-4255-B260-9EF423862417}" srcOrd="1" destOrd="0" presId="urn:microsoft.com/office/officeart/2008/layout/HalfCircleOrganizationChart"/>
    <dgm:cxn modelId="{2F16DF39-7811-41A3-BE75-332957124375}" type="presParOf" srcId="{62511112-0FFA-4255-B260-9EF423862417}" destId="{EC96915F-8B1B-4B06-945A-91CB3F674F7C}" srcOrd="0" destOrd="0" presId="urn:microsoft.com/office/officeart/2008/layout/HalfCircleOrganizationChart"/>
    <dgm:cxn modelId="{E2AAD277-AE6A-4C3D-9A9A-9EDDB2043A46}" type="presParOf" srcId="{EC96915F-8B1B-4B06-945A-91CB3F674F7C}" destId="{3A6AC184-D6F3-43D6-9D44-6E251AF43E87}" srcOrd="0" destOrd="0" presId="urn:microsoft.com/office/officeart/2008/layout/HalfCircleOrganizationChart"/>
    <dgm:cxn modelId="{6E09CE6B-40D5-42EE-9A6A-B22C09534011}" type="presParOf" srcId="{EC96915F-8B1B-4B06-945A-91CB3F674F7C}" destId="{9686B80C-FE17-48ED-8783-06E305125B10}" srcOrd="1" destOrd="0" presId="urn:microsoft.com/office/officeart/2008/layout/HalfCircleOrganizationChart"/>
    <dgm:cxn modelId="{8DAC7A14-2728-4940-B494-C6C9C41036AD}" type="presParOf" srcId="{EC96915F-8B1B-4B06-945A-91CB3F674F7C}" destId="{C38E36E2-BAC1-40F1-8B29-91038EC7CDFD}" srcOrd="2" destOrd="0" presId="urn:microsoft.com/office/officeart/2008/layout/HalfCircleOrganizationChart"/>
    <dgm:cxn modelId="{D1E1E448-446E-48B4-B43C-869DA212A043}" type="presParOf" srcId="{EC96915F-8B1B-4B06-945A-91CB3F674F7C}" destId="{507189F9-CCC4-46F4-8318-7B15FA827A08}" srcOrd="3" destOrd="0" presId="urn:microsoft.com/office/officeart/2008/layout/HalfCircleOrganizationChart"/>
    <dgm:cxn modelId="{9DADB557-68DE-44F8-AF70-127963C91EB1}" type="presParOf" srcId="{62511112-0FFA-4255-B260-9EF423862417}" destId="{F5BB9E3B-94CD-4236-8314-56B8361312D3}" srcOrd="1" destOrd="0" presId="urn:microsoft.com/office/officeart/2008/layout/HalfCircleOrganizationChart"/>
    <dgm:cxn modelId="{D3CB2367-71EC-4E95-A344-6426788CE9D9}" type="presParOf" srcId="{62511112-0FFA-4255-B260-9EF423862417}" destId="{C8032FBD-6B29-433D-ACF7-79B5F66ACB60}" srcOrd="2" destOrd="0" presId="urn:microsoft.com/office/officeart/2008/layout/HalfCircleOrganizationChart"/>
    <dgm:cxn modelId="{4717FD27-3A17-42DA-9D73-3B8780BEA841}" type="presParOf" srcId="{0BBE75A6-CBF2-4D63-8EE2-7FD6AE5797EA}" destId="{C038A7B7-1ACC-4740-95CE-581049C2D43C}" srcOrd="2" destOrd="0" presId="urn:microsoft.com/office/officeart/2008/layout/HalfCircleOrganizationChart"/>
    <dgm:cxn modelId="{21C0C8C0-6319-4439-90F7-CCC1DAC1624A}" type="presParOf" srcId="{0BBE75A6-CBF2-4D63-8EE2-7FD6AE5797EA}" destId="{15E2FA92-3D4F-4B2A-BA15-001B95164B58}" srcOrd="3" destOrd="0" presId="urn:microsoft.com/office/officeart/2008/layout/HalfCircleOrganizationChart"/>
    <dgm:cxn modelId="{30224D42-25B5-4D5E-B6EC-4B51184CA157}" type="presParOf" srcId="{15E2FA92-3D4F-4B2A-BA15-001B95164B58}" destId="{446F1A72-97B7-4D75-A1ED-96A84FA11D7D}" srcOrd="0" destOrd="0" presId="urn:microsoft.com/office/officeart/2008/layout/HalfCircleOrganizationChart"/>
    <dgm:cxn modelId="{D9038AE6-1B71-4D64-985F-82784B632727}" type="presParOf" srcId="{446F1A72-97B7-4D75-A1ED-96A84FA11D7D}" destId="{36323E70-2DBC-44CF-A877-5D734EC8DC24}" srcOrd="0" destOrd="0" presId="urn:microsoft.com/office/officeart/2008/layout/HalfCircleOrganizationChart"/>
    <dgm:cxn modelId="{E7CDE238-6811-4E48-8944-87D9319BA5A9}" type="presParOf" srcId="{446F1A72-97B7-4D75-A1ED-96A84FA11D7D}" destId="{17A21DBF-49A5-4FAC-8A77-1F6181409028}" srcOrd="1" destOrd="0" presId="urn:microsoft.com/office/officeart/2008/layout/HalfCircleOrganizationChart"/>
    <dgm:cxn modelId="{EE89999C-8949-41CA-B082-DA56DB44EF67}" type="presParOf" srcId="{446F1A72-97B7-4D75-A1ED-96A84FA11D7D}" destId="{9DD41D41-82E4-488B-BD73-D91BBAB9B859}" srcOrd="2" destOrd="0" presId="urn:microsoft.com/office/officeart/2008/layout/HalfCircleOrganizationChart"/>
    <dgm:cxn modelId="{05B8A134-2400-49A6-8DD7-1A013BBEDCFC}" type="presParOf" srcId="{446F1A72-97B7-4D75-A1ED-96A84FA11D7D}" destId="{93D0373D-6BB1-4337-983F-92EEB27A9B59}" srcOrd="3" destOrd="0" presId="urn:microsoft.com/office/officeart/2008/layout/HalfCircleOrganizationChart"/>
    <dgm:cxn modelId="{0C302C61-3896-4803-A116-78352232EB50}" type="presParOf" srcId="{15E2FA92-3D4F-4B2A-BA15-001B95164B58}" destId="{91D635AB-4DFA-47B6-A131-B11182DC802A}" srcOrd="1" destOrd="0" presId="urn:microsoft.com/office/officeart/2008/layout/HalfCircleOrganizationChart"/>
    <dgm:cxn modelId="{797C1098-6BCB-4D57-814D-0C28ACE2DD85}" type="presParOf" srcId="{15E2FA92-3D4F-4B2A-BA15-001B95164B58}" destId="{2BC8B2F7-9524-44F3-BC1C-837DB50E7828}" srcOrd="2" destOrd="0" presId="urn:microsoft.com/office/officeart/2008/layout/HalfCircleOrganizationChart"/>
    <dgm:cxn modelId="{7D0A5790-46F4-448A-96CD-E2081187926C}" type="presParOf" srcId="{0BBE75A6-CBF2-4D63-8EE2-7FD6AE5797EA}" destId="{2AE740D1-DD4D-4D7F-9D7E-2F18838BC466}" srcOrd="4" destOrd="0" presId="urn:microsoft.com/office/officeart/2008/layout/HalfCircleOrganizationChart"/>
    <dgm:cxn modelId="{5C69CF0B-E71D-4323-A892-B547B4F16281}" type="presParOf" srcId="{0BBE75A6-CBF2-4D63-8EE2-7FD6AE5797EA}" destId="{D0B9B755-AA6B-49EA-B713-10EC64E3902B}" srcOrd="5" destOrd="0" presId="urn:microsoft.com/office/officeart/2008/layout/HalfCircleOrganizationChart"/>
    <dgm:cxn modelId="{A704D059-1721-4EF8-8916-A07BED3344D0}" type="presParOf" srcId="{D0B9B755-AA6B-49EA-B713-10EC64E3902B}" destId="{FDC78E18-4AC7-4ADA-ADF5-4CD96580A95B}" srcOrd="0" destOrd="0" presId="urn:microsoft.com/office/officeart/2008/layout/HalfCircleOrganizationChart"/>
    <dgm:cxn modelId="{E0380558-848A-4784-B492-115D1904F9DF}" type="presParOf" srcId="{FDC78E18-4AC7-4ADA-ADF5-4CD96580A95B}" destId="{F1A59388-EB68-4D93-91EE-3377765BD930}" srcOrd="0" destOrd="0" presId="urn:microsoft.com/office/officeart/2008/layout/HalfCircleOrganizationChart"/>
    <dgm:cxn modelId="{769E7CC5-E45D-4BA8-A8AC-E046D5B87F5F}" type="presParOf" srcId="{FDC78E18-4AC7-4ADA-ADF5-4CD96580A95B}" destId="{DD4E7F40-E895-4D3B-ADE7-41920D862EAD}" srcOrd="1" destOrd="0" presId="urn:microsoft.com/office/officeart/2008/layout/HalfCircleOrganizationChart"/>
    <dgm:cxn modelId="{345210BB-D179-4855-AF89-5A21184D068F}" type="presParOf" srcId="{FDC78E18-4AC7-4ADA-ADF5-4CD96580A95B}" destId="{0F81B7DF-E311-4284-B47D-476A8400E5BB}" srcOrd="2" destOrd="0" presId="urn:microsoft.com/office/officeart/2008/layout/HalfCircleOrganizationChart"/>
    <dgm:cxn modelId="{FD663712-82F6-4C38-A945-199CB5EF68BA}" type="presParOf" srcId="{FDC78E18-4AC7-4ADA-ADF5-4CD96580A95B}" destId="{AE180DA7-C2D4-4C64-B84F-8BE0CF94B20E}" srcOrd="3" destOrd="0" presId="urn:microsoft.com/office/officeart/2008/layout/HalfCircleOrganizationChart"/>
    <dgm:cxn modelId="{F0F7EA4E-23E0-49C1-A54C-F1E90BAED1D7}" type="presParOf" srcId="{D0B9B755-AA6B-49EA-B713-10EC64E3902B}" destId="{CAC9DC8B-D84E-4BAD-85CF-E9B3B42FAC95}" srcOrd="1" destOrd="0" presId="urn:microsoft.com/office/officeart/2008/layout/HalfCircleOrganizationChart"/>
    <dgm:cxn modelId="{D59BBE11-DB57-4538-948B-434CF2A21802}" type="presParOf" srcId="{CAC9DC8B-D84E-4BAD-85CF-E9B3B42FAC95}" destId="{6F66C9D6-546A-49B3-B089-3D985EB3FE1A}" srcOrd="0" destOrd="0" presId="urn:microsoft.com/office/officeart/2008/layout/HalfCircleOrganizationChart"/>
    <dgm:cxn modelId="{1599C76B-CDBA-4FB6-9CC8-27D49576FDDC}" type="presParOf" srcId="{CAC9DC8B-D84E-4BAD-85CF-E9B3B42FAC95}" destId="{4BA78F86-69C9-437C-AE48-A7B232AA17D7}" srcOrd="1" destOrd="0" presId="urn:microsoft.com/office/officeart/2008/layout/HalfCircleOrganizationChart"/>
    <dgm:cxn modelId="{06BC2022-F4B3-469D-B239-76D75C0FBEC2}" type="presParOf" srcId="{4BA78F86-69C9-437C-AE48-A7B232AA17D7}" destId="{B9B28754-98FE-4E8A-919C-435A24DF1CF1}" srcOrd="0" destOrd="0" presId="urn:microsoft.com/office/officeart/2008/layout/HalfCircleOrganizationChart"/>
    <dgm:cxn modelId="{BD313283-051A-4134-A724-72D0244B4F32}" type="presParOf" srcId="{B9B28754-98FE-4E8A-919C-435A24DF1CF1}" destId="{0902469F-0952-47A0-A6C4-E146073AB86B}" srcOrd="0" destOrd="0" presId="urn:microsoft.com/office/officeart/2008/layout/HalfCircleOrganizationChart"/>
    <dgm:cxn modelId="{6E87FE65-69F5-472A-B568-B06DC0F0CB2E}" type="presParOf" srcId="{B9B28754-98FE-4E8A-919C-435A24DF1CF1}" destId="{51A4B41B-63C0-4D79-8843-310A1A331EF8}" srcOrd="1" destOrd="0" presId="urn:microsoft.com/office/officeart/2008/layout/HalfCircleOrganizationChart"/>
    <dgm:cxn modelId="{EB4EB0DB-11FC-4091-8085-04A18EED5FCC}" type="presParOf" srcId="{B9B28754-98FE-4E8A-919C-435A24DF1CF1}" destId="{CC246755-B2D9-4CD3-9CDD-1D22A2A865BF}" srcOrd="2" destOrd="0" presId="urn:microsoft.com/office/officeart/2008/layout/HalfCircleOrganizationChart"/>
    <dgm:cxn modelId="{F8530135-C098-46E1-B4BE-B081F0931092}" type="presParOf" srcId="{B9B28754-98FE-4E8A-919C-435A24DF1CF1}" destId="{B270E4FA-8478-4FC6-881F-68F0604A8B57}" srcOrd="3" destOrd="0" presId="urn:microsoft.com/office/officeart/2008/layout/HalfCircleOrganizationChart"/>
    <dgm:cxn modelId="{E2424FA7-9B0F-4202-974D-1E4DE769535E}" type="presParOf" srcId="{4BA78F86-69C9-437C-AE48-A7B232AA17D7}" destId="{64852369-4DA2-44B1-8891-8EFDF38D8B0D}" srcOrd="1" destOrd="0" presId="urn:microsoft.com/office/officeart/2008/layout/HalfCircleOrganizationChart"/>
    <dgm:cxn modelId="{460F8ED5-A52B-4E2F-9CC2-F201FC882BC3}" type="presParOf" srcId="{4BA78F86-69C9-437C-AE48-A7B232AA17D7}" destId="{3AC7002E-920F-47FF-9A9D-47B4CE3F0A7B}" srcOrd="2" destOrd="0" presId="urn:microsoft.com/office/officeart/2008/layout/HalfCircleOrganizationChart"/>
    <dgm:cxn modelId="{C4BEA243-F613-4161-AC3F-89D525C44CDC}" type="presParOf" srcId="{CAC9DC8B-D84E-4BAD-85CF-E9B3B42FAC95}" destId="{12B3C774-E949-4AB6-BBC2-56B4573E8E20}" srcOrd="2" destOrd="0" presId="urn:microsoft.com/office/officeart/2008/layout/HalfCircleOrganizationChart"/>
    <dgm:cxn modelId="{7D4E5C92-9AB0-4F37-BA0C-C2F3B14C63E3}" type="presParOf" srcId="{CAC9DC8B-D84E-4BAD-85CF-E9B3B42FAC95}" destId="{F78907F9-27AD-474C-A509-CA81BB55F423}" srcOrd="3" destOrd="0" presId="urn:microsoft.com/office/officeart/2008/layout/HalfCircleOrganizationChart"/>
    <dgm:cxn modelId="{6FA46947-A914-449B-8E85-61AA602371F5}" type="presParOf" srcId="{F78907F9-27AD-474C-A509-CA81BB55F423}" destId="{96876C9D-480C-4D70-9692-CAA791946032}" srcOrd="0" destOrd="0" presId="urn:microsoft.com/office/officeart/2008/layout/HalfCircleOrganizationChart"/>
    <dgm:cxn modelId="{473EB288-4016-4ACC-9603-304470E3E2B2}" type="presParOf" srcId="{96876C9D-480C-4D70-9692-CAA791946032}" destId="{979F4AD8-7BD2-4CC8-B63A-93F4CF17DAE7}" srcOrd="0" destOrd="0" presId="urn:microsoft.com/office/officeart/2008/layout/HalfCircleOrganizationChart"/>
    <dgm:cxn modelId="{EAFE6259-8880-4355-BF78-87C6BECA52F7}" type="presParOf" srcId="{96876C9D-480C-4D70-9692-CAA791946032}" destId="{932902FA-C1A0-470F-8B4D-78D7D3431051}" srcOrd="1" destOrd="0" presId="urn:microsoft.com/office/officeart/2008/layout/HalfCircleOrganizationChart"/>
    <dgm:cxn modelId="{01DF7C31-9299-4027-B223-998855825965}" type="presParOf" srcId="{96876C9D-480C-4D70-9692-CAA791946032}" destId="{AFC2E63A-710A-4363-9152-84FD16B4B755}" srcOrd="2" destOrd="0" presId="urn:microsoft.com/office/officeart/2008/layout/HalfCircleOrganizationChart"/>
    <dgm:cxn modelId="{A8AE1A30-9453-45A2-B776-8567CEE7AC31}" type="presParOf" srcId="{96876C9D-480C-4D70-9692-CAA791946032}" destId="{734E5B6D-FE13-44D8-B8DF-9BE632DDBBF7}" srcOrd="3" destOrd="0" presId="urn:microsoft.com/office/officeart/2008/layout/HalfCircleOrganizationChart"/>
    <dgm:cxn modelId="{6B1A9A69-B66E-473C-A047-8187E00F0A8F}" type="presParOf" srcId="{F78907F9-27AD-474C-A509-CA81BB55F423}" destId="{33C0FB86-5D59-4D14-A5F8-13E771E66083}" srcOrd="1" destOrd="0" presId="urn:microsoft.com/office/officeart/2008/layout/HalfCircleOrganizationChart"/>
    <dgm:cxn modelId="{3CA04BF0-B654-4584-BFFA-F955D2CECD1F}" type="presParOf" srcId="{F78907F9-27AD-474C-A509-CA81BB55F423}" destId="{E038E7E2-C047-4A31-85AA-71EB78DE6255}" srcOrd="2" destOrd="0" presId="urn:microsoft.com/office/officeart/2008/layout/HalfCircleOrganizationChart"/>
    <dgm:cxn modelId="{439C8E96-2993-4E25-814E-095AEF9ED690}" type="presParOf" srcId="{D0B9B755-AA6B-49EA-B713-10EC64E3902B}" destId="{87C92858-3C81-487E-9E50-F62780F33FF6}" srcOrd="2" destOrd="0" presId="urn:microsoft.com/office/officeart/2008/layout/HalfCircleOrganizationChart"/>
    <dgm:cxn modelId="{F9599F50-6132-407B-9937-2D88A72263FA}" type="presParOf" srcId="{59F674B5-1908-4D67-9C8E-3499C906B7A9}" destId="{F27804B7-8869-4B38-A401-B884EE215A83}"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5CA405-4F37-422B-BF6F-067AC2489988}"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IN"/>
        </a:p>
      </dgm:t>
    </dgm:pt>
    <dgm:pt modelId="{9B5F4BF5-ACD4-42D2-A5D9-91350255B87D}">
      <dgm:prSet phldrT="[Text]" custT="1"/>
      <dgm:spPr/>
      <dgm:t>
        <a:bodyPr/>
        <a:lstStyle/>
        <a:p>
          <a:r>
            <a:rPr lang="en-US" sz="1800" dirty="0" smtClean="0"/>
            <a:t>FET Types</a:t>
          </a:r>
          <a:endParaRPr lang="en-IN" sz="1800" dirty="0"/>
        </a:p>
      </dgm:t>
    </dgm:pt>
    <dgm:pt modelId="{E368DCF4-254A-41D5-A449-07375422F152}" type="parTrans" cxnId="{A1CB69DE-F1D6-49AA-8A4B-A1392FA54C24}">
      <dgm:prSet/>
      <dgm:spPr/>
      <dgm:t>
        <a:bodyPr/>
        <a:lstStyle/>
        <a:p>
          <a:endParaRPr lang="en-IN" sz="1200"/>
        </a:p>
      </dgm:t>
    </dgm:pt>
    <dgm:pt modelId="{913F2C21-9500-4B0B-9C92-7AF1582F0AC6}" type="sibTrans" cxnId="{A1CB69DE-F1D6-49AA-8A4B-A1392FA54C24}">
      <dgm:prSet/>
      <dgm:spPr/>
      <dgm:t>
        <a:bodyPr/>
        <a:lstStyle/>
        <a:p>
          <a:endParaRPr lang="en-IN" sz="1200"/>
        </a:p>
      </dgm:t>
    </dgm:pt>
    <dgm:pt modelId="{4F8A16B8-5BF8-48D7-8AFD-A728C19F754D}">
      <dgm:prSet phldrT="[Text]" custT="1"/>
      <dgm:spPr/>
      <dgm:t>
        <a:bodyPr/>
        <a:lstStyle/>
        <a:p>
          <a:r>
            <a:rPr lang="en-US" sz="1800" dirty="0" smtClean="0"/>
            <a:t>Enhancement Mode</a:t>
          </a:r>
          <a:endParaRPr lang="en-IN" sz="1800" dirty="0"/>
        </a:p>
      </dgm:t>
    </dgm:pt>
    <dgm:pt modelId="{2E35B74A-2278-44C7-B5E2-C6C56AFD114E}" type="parTrans" cxnId="{758D8F82-D22E-4B0A-A7DB-F5FAEF24C1E3}">
      <dgm:prSet/>
      <dgm:spPr/>
      <dgm:t>
        <a:bodyPr/>
        <a:lstStyle/>
        <a:p>
          <a:endParaRPr lang="en-IN" sz="1200"/>
        </a:p>
      </dgm:t>
    </dgm:pt>
    <dgm:pt modelId="{77CA6A8F-CEE0-4E86-9B68-E294B79D0623}" type="sibTrans" cxnId="{758D8F82-D22E-4B0A-A7DB-F5FAEF24C1E3}">
      <dgm:prSet/>
      <dgm:spPr/>
      <dgm:t>
        <a:bodyPr/>
        <a:lstStyle/>
        <a:p>
          <a:endParaRPr lang="en-IN" sz="1200"/>
        </a:p>
      </dgm:t>
    </dgm:pt>
    <dgm:pt modelId="{D5534F18-9104-463A-91E1-521E8C1D86A3}">
      <dgm:prSet phldrT="[Text]" custT="1"/>
      <dgm:spPr/>
      <dgm:t>
        <a:bodyPr/>
        <a:lstStyle/>
        <a:p>
          <a:r>
            <a:rPr lang="en-US" sz="1800" dirty="0" smtClean="0"/>
            <a:t>Depletion Mode</a:t>
          </a:r>
          <a:endParaRPr lang="en-IN" sz="1800" dirty="0"/>
        </a:p>
      </dgm:t>
    </dgm:pt>
    <dgm:pt modelId="{727DA3BD-466A-4C07-A368-7EAF88A0B69A}" type="parTrans" cxnId="{FF6E0DE9-81AD-4DB4-BEEE-2BA0CA6F18EA}">
      <dgm:prSet/>
      <dgm:spPr/>
      <dgm:t>
        <a:bodyPr/>
        <a:lstStyle/>
        <a:p>
          <a:endParaRPr lang="en-IN" sz="1200"/>
        </a:p>
      </dgm:t>
    </dgm:pt>
    <dgm:pt modelId="{D8A4A429-C5B9-4F4C-8A8A-89D8EF990983}" type="sibTrans" cxnId="{FF6E0DE9-81AD-4DB4-BEEE-2BA0CA6F18EA}">
      <dgm:prSet/>
      <dgm:spPr/>
      <dgm:t>
        <a:bodyPr/>
        <a:lstStyle/>
        <a:p>
          <a:endParaRPr lang="en-IN" sz="1200"/>
        </a:p>
      </dgm:t>
    </dgm:pt>
    <dgm:pt modelId="{BD0D56E2-DCD7-42F1-8235-3E4D230765F4}" type="pres">
      <dgm:prSet presAssocID="{A15CA405-4F37-422B-BF6F-067AC2489988}" presName="Name0" presStyleCnt="0">
        <dgm:presLayoutVars>
          <dgm:orgChart val="1"/>
          <dgm:chPref val="1"/>
          <dgm:dir/>
          <dgm:animOne val="branch"/>
          <dgm:animLvl val="lvl"/>
          <dgm:resizeHandles/>
        </dgm:presLayoutVars>
      </dgm:prSet>
      <dgm:spPr/>
      <dgm:t>
        <a:bodyPr/>
        <a:lstStyle/>
        <a:p>
          <a:endParaRPr lang="en-IN"/>
        </a:p>
      </dgm:t>
    </dgm:pt>
    <dgm:pt modelId="{59F674B5-1908-4D67-9C8E-3499C906B7A9}" type="pres">
      <dgm:prSet presAssocID="{9B5F4BF5-ACD4-42D2-A5D9-91350255B87D}" presName="hierRoot1" presStyleCnt="0">
        <dgm:presLayoutVars>
          <dgm:hierBranch val="init"/>
        </dgm:presLayoutVars>
      </dgm:prSet>
      <dgm:spPr/>
    </dgm:pt>
    <dgm:pt modelId="{2005EDB6-62C1-4848-A4EB-D774047738A1}" type="pres">
      <dgm:prSet presAssocID="{9B5F4BF5-ACD4-42D2-A5D9-91350255B87D}" presName="rootComposite1" presStyleCnt="0"/>
      <dgm:spPr/>
    </dgm:pt>
    <dgm:pt modelId="{FE67E3BC-6552-416B-B66F-89E812F51C6B}" type="pres">
      <dgm:prSet presAssocID="{9B5F4BF5-ACD4-42D2-A5D9-91350255B87D}" presName="rootText1" presStyleLbl="alignAcc1" presStyleIdx="0" presStyleCnt="0" custLinFactNeighborX="-546" custLinFactNeighborY="-1707">
        <dgm:presLayoutVars>
          <dgm:chPref val="3"/>
        </dgm:presLayoutVars>
      </dgm:prSet>
      <dgm:spPr/>
      <dgm:t>
        <a:bodyPr/>
        <a:lstStyle/>
        <a:p>
          <a:endParaRPr lang="en-IN"/>
        </a:p>
      </dgm:t>
    </dgm:pt>
    <dgm:pt modelId="{77907A66-D495-4560-83BD-C4CF63F7DAC7}" type="pres">
      <dgm:prSet presAssocID="{9B5F4BF5-ACD4-42D2-A5D9-91350255B87D}" presName="topArc1" presStyleLbl="parChTrans1D1" presStyleIdx="0" presStyleCnt="6"/>
      <dgm:spPr/>
    </dgm:pt>
    <dgm:pt modelId="{B4D31259-5757-429D-8787-F232A7E72B92}" type="pres">
      <dgm:prSet presAssocID="{9B5F4BF5-ACD4-42D2-A5D9-91350255B87D}" presName="bottomArc1" presStyleLbl="parChTrans1D1" presStyleIdx="1" presStyleCnt="6"/>
      <dgm:spPr/>
    </dgm:pt>
    <dgm:pt modelId="{36EA4C1B-8D0C-4177-ADE1-CF69596AE926}" type="pres">
      <dgm:prSet presAssocID="{9B5F4BF5-ACD4-42D2-A5D9-91350255B87D}" presName="topConnNode1" presStyleLbl="node1" presStyleIdx="0" presStyleCnt="0"/>
      <dgm:spPr/>
      <dgm:t>
        <a:bodyPr/>
        <a:lstStyle/>
        <a:p>
          <a:endParaRPr lang="en-IN"/>
        </a:p>
      </dgm:t>
    </dgm:pt>
    <dgm:pt modelId="{0BBE75A6-CBF2-4D63-8EE2-7FD6AE5797EA}" type="pres">
      <dgm:prSet presAssocID="{9B5F4BF5-ACD4-42D2-A5D9-91350255B87D}" presName="hierChild2" presStyleCnt="0"/>
      <dgm:spPr/>
    </dgm:pt>
    <dgm:pt modelId="{33C56B40-9047-42A4-AEDA-47FB5BE713AA}" type="pres">
      <dgm:prSet presAssocID="{2E35B74A-2278-44C7-B5E2-C6C56AFD114E}" presName="Name28" presStyleLbl="parChTrans1D2" presStyleIdx="0" presStyleCnt="2"/>
      <dgm:spPr/>
      <dgm:t>
        <a:bodyPr/>
        <a:lstStyle/>
        <a:p>
          <a:endParaRPr lang="en-IN"/>
        </a:p>
      </dgm:t>
    </dgm:pt>
    <dgm:pt modelId="{62511112-0FFA-4255-B260-9EF423862417}" type="pres">
      <dgm:prSet presAssocID="{4F8A16B8-5BF8-48D7-8AFD-A728C19F754D}" presName="hierRoot2" presStyleCnt="0">
        <dgm:presLayoutVars>
          <dgm:hierBranch val="init"/>
        </dgm:presLayoutVars>
      </dgm:prSet>
      <dgm:spPr/>
    </dgm:pt>
    <dgm:pt modelId="{EC96915F-8B1B-4B06-945A-91CB3F674F7C}" type="pres">
      <dgm:prSet presAssocID="{4F8A16B8-5BF8-48D7-8AFD-A728C19F754D}" presName="rootComposite2" presStyleCnt="0"/>
      <dgm:spPr/>
    </dgm:pt>
    <dgm:pt modelId="{3A6AC184-D6F3-43D6-9D44-6E251AF43E87}" type="pres">
      <dgm:prSet presAssocID="{4F8A16B8-5BF8-48D7-8AFD-A728C19F754D}" presName="rootText2" presStyleLbl="alignAcc1" presStyleIdx="0" presStyleCnt="0">
        <dgm:presLayoutVars>
          <dgm:chPref val="3"/>
        </dgm:presLayoutVars>
      </dgm:prSet>
      <dgm:spPr/>
      <dgm:t>
        <a:bodyPr/>
        <a:lstStyle/>
        <a:p>
          <a:endParaRPr lang="en-IN"/>
        </a:p>
      </dgm:t>
    </dgm:pt>
    <dgm:pt modelId="{9686B80C-FE17-48ED-8783-06E305125B10}" type="pres">
      <dgm:prSet presAssocID="{4F8A16B8-5BF8-48D7-8AFD-A728C19F754D}" presName="topArc2" presStyleLbl="parChTrans1D1" presStyleIdx="2" presStyleCnt="6"/>
      <dgm:spPr/>
    </dgm:pt>
    <dgm:pt modelId="{C38E36E2-BAC1-40F1-8B29-91038EC7CDFD}" type="pres">
      <dgm:prSet presAssocID="{4F8A16B8-5BF8-48D7-8AFD-A728C19F754D}" presName="bottomArc2" presStyleLbl="parChTrans1D1" presStyleIdx="3" presStyleCnt="6"/>
      <dgm:spPr/>
    </dgm:pt>
    <dgm:pt modelId="{507189F9-CCC4-46F4-8318-7B15FA827A08}" type="pres">
      <dgm:prSet presAssocID="{4F8A16B8-5BF8-48D7-8AFD-A728C19F754D}" presName="topConnNode2" presStyleLbl="node2" presStyleIdx="0" presStyleCnt="0"/>
      <dgm:spPr/>
      <dgm:t>
        <a:bodyPr/>
        <a:lstStyle/>
        <a:p>
          <a:endParaRPr lang="en-IN"/>
        </a:p>
      </dgm:t>
    </dgm:pt>
    <dgm:pt modelId="{F5BB9E3B-94CD-4236-8314-56B8361312D3}" type="pres">
      <dgm:prSet presAssocID="{4F8A16B8-5BF8-48D7-8AFD-A728C19F754D}" presName="hierChild4" presStyleCnt="0"/>
      <dgm:spPr/>
    </dgm:pt>
    <dgm:pt modelId="{C8032FBD-6B29-433D-ACF7-79B5F66ACB60}" type="pres">
      <dgm:prSet presAssocID="{4F8A16B8-5BF8-48D7-8AFD-A728C19F754D}" presName="hierChild5" presStyleCnt="0"/>
      <dgm:spPr/>
    </dgm:pt>
    <dgm:pt modelId="{C038A7B7-1ACC-4740-95CE-581049C2D43C}" type="pres">
      <dgm:prSet presAssocID="{727DA3BD-466A-4C07-A368-7EAF88A0B69A}" presName="Name28" presStyleLbl="parChTrans1D2" presStyleIdx="1" presStyleCnt="2"/>
      <dgm:spPr/>
      <dgm:t>
        <a:bodyPr/>
        <a:lstStyle/>
        <a:p>
          <a:endParaRPr lang="en-IN"/>
        </a:p>
      </dgm:t>
    </dgm:pt>
    <dgm:pt modelId="{15E2FA92-3D4F-4B2A-BA15-001B95164B58}" type="pres">
      <dgm:prSet presAssocID="{D5534F18-9104-463A-91E1-521E8C1D86A3}" presName="hierRoot2" presStyleCnt="0">
        <dgm:presLayoutVars>
          <dgm:hierBranch val="init"/>
        </dgm:presLayoutVars>
      </dgm:prSet>
      <dgm:spPr/>
    </dgm:pt>
    <dgm:pt modelId="{446F1A72-97B7-4D75-A1ED-96A84FA11D7D}" type="pres">
      <dgm:prSet presAssocID="{D5534F18-9104-463A-91E1-521E8C1D86A3}" presName="rootComposite2" presStyleCnt="0"/>
      <dgm:spPr/>
    </dgm:pt>
    <dgm:pt modelId="{36323E70-2DBC-44CF-A877-5D734EC8DC24}" type="pres">
      <dgm:prSet presAssocID="{D5534F18-9104-463A-91E1-521E8C1D86A3}" presName="rootText2" presStyleLbl="alignAcc1" presStyleIdx="0" presStyleCnt="0">
        <dgm:presLayoutVars>
          <dgm:chPref val="3"/>
        </dgm:presLayoutVars>
      </dgm:prSet>
      <dgm:spPr/>
      <dgm:t>
        <a:bodyPr/>
        <a:lstStyle/>
        <a:p>
          <a:endParaRPr lang="en-IN"/>
        </a:p>
      </dgm:t>
    </dgm:pt>
    <dgm:pt modelId="{17A21DBF-49A5-4FAC-8A77-1F6181409028}" type="pres">
      <dgm:prSet presAssocID="{D5534F18-9104-463A-91E1-521E8C1D86A3}" presName="topArc2" presStyleLbl="parChTrans1D1" presStyleIdx="4" presStyleCnt="6"/>
      <dgm:spPr/>
    </dgm:pt>
    <dgm:pt modelId="{9DD41D41-82E4-488B-BD73-D91BBAB9B859}" type="pres">
      <dgm:prSet presAssocID="{D5534F18-9104-463A-91E1-521E8C1D86A3}" presName="bottomArc2" presStyleLbl="parChTrans1D1" presStyleIdx="5" presStyleCnt="6"/>
      <dgm:spPr/>
    </dgm:pt>
    <dgm:pt modelId="{93D0373D-6BB1-4337-983F-92EEB27A9B59}" type="pres">
      <dgm:prSet presAssocID="{D5534F18-9104-463A-91E1-521E8C1D86A3}" presName="topConnNode2" presStyleLbl="node2" presStyleIdx="0" presStyleCnt="0"/>
      <dgm:spPr/>
      <dgm:t>
        <a:bodyPr/>
        <a:lstStyle/>
        <a:p>
          <a:endParaRPr lang="en-IN"/>
        </a:p>
      </dgm:t>
    </dgm:pt>
    <dgm:pt modelId="{91D635AB-4DFA-47B6-A131-B11182DC802A}" type="pres">
      <dgm:prSet presAssocID="{D5534F18-9104-463A-91E1-521E8C1D86A3}" presName="hierChild4" presStyleCnt="0"/>
      <dgm:spPr/>
    </dgm:pt>
    <dgm:pt modelId="{2BC8B2F7-9524-44F3-BC1C-837DB50E7828}" type="pres">
      <dgm:prSet presAssocID="{D5534F18-9104-463A-91E1-521E8C1D86A3}" presName="hierChild5" presStyleCnt="0"/>
      <dgm:spPr/>
    </dgm:pt>
    <dgm:pt modelId="{F27804B7-8869-4B38-A401-B884EE215A83}" type="pres">
      <dgm:prSet presAssocID="{9B5F4BF5-ACD4-42D2-A5D9-91350255B87D}" presName="hierChild3" presStyleCnt="0"/>
      <dgm:spPr/>
    </dgm:pt>
  </dgm:ptLst>
  <dgm:cxnLst>
    <dgm:cxn modelId="{39C5E9B3-74A6-4D25-80E0-DEAB063F1C8F}" type="presOf" srcId="{4F8A16B8-5BF8-48D7-8AFD-A728C19F754D}" destId="{3A6AC184-D6F3-43D6-9D44-6E251AF43E87}" srcOrd="0" destOrd="0" presId="urn:microsoft.com/office/officeart/2008/layout/HalfCircleOrganizationChart"/>
    <dgm:cxn modelId="{A1CB69DE-F1D6-49AA-8A4B-A1392FA54C24}" srcId="{A15CA405-4F37-422B-BF6F-067AC2489988}" destId="{9B5F4BF5-ACD4-42D2-A5D9-91350255B87D}" srcOrd="0" destOrd="0" parTransId="{E368DCF4-254A-41D5-A449-07375422F152}" sibTransId="{913F2C21-9500-4B0B-9C92-7AF1582F0AC6}"/>
    <dgm:cxn modelId="{78E73C88-7ABF-46A2-B71B-85FD649A8CCD}" type="presOf" srcId="{727DA3BD-466A-4C07-A368-7EAF88A0B69A}" destId="{C038A7B7-1ACC-4740-95CE-581049C2D43C}" srcOrd="0" destOrd="0" presId="urn:microsoft.com/office/officeart/2008/layout/HalfCircleOrganizationChart"/>
    <dgm:cxn modelId="{7B6545E1-38C0-4A0F-A466-0ED5B7B60167}" type="presOf" srcId="{9B5F4BF5-ACD4-42D2-A5D9-91350255B87D}" destId="{36EA4C1B-8D0C-4177-ADE1-CF69596AE926}" srcOrd="1" destOrd="0" presId="urn:microsoft.com/office/officeart/2008/layout/HalfCircleOrganizationChart"/>
    <dgm:cxn modelId="{AABD9771-8B78-4715-81F8-611AD8FA8FD5}" type="presOf" srcId="{D5534F18-9104-463A-91E1-521E8C1D86A3}" destId="{36323E70-2DBC-44CF-A877-5D734EC8DC24}" srcOrd="0" destOrd="0" presId="urn:microsoft.com/office/officeart/2008/layout/HalfCircleOrganizationChart"/>
    <dgm:cxn modelId="{FF6E0DE9-81AD-4DB4-BEEE-2BA0CA6F18EA}" srcId="{9B5F4BF5-ACD4-42D2-A5D9-91350255B87D}" destId="{D5534F18-9104-463A-91E1-521E8C1D86A3}" srcOrd="1" destOrd="0" parTransId="{727DA3BD-466A-4C07-A368-7EAF88A0B69A}" sibTransId="{D8A4A429-C5B9-4F4C-8A8A-89D8EF990983}"/>
    <dgm:cxn modelId="{758D8F82-D22E-4B0A-A7DB-F5FAEF24C1E3}" srcId="{9B5F4BF5-ACD4-42D2-A5D9-91350255B87D}" destId="{4F8A16B8-5BF8-48D7-8AFD-A728C19F754D}" srcOrd="0" destOrd="0" parTransId="{2E35B74A-2278-44C7-B5E2-C6C56AFD114E}" sibTransId="{77CA6A8F-CEE0-4E86-9B68-E294B79D0623}"/>
    <dgm:cxn modelId="{0B3E9CE7-27F4-4ADC-BD45-33CA3E0A4AC6}" type="presOf" srcId="{4F8A16B8-5BF8-48D7-8AFD-A728C19F754D}" destId="{507189F9-CCC4-46F4-8318-7B15FA827A08}" srcOrd="1" destOrd="0" presId="urn:microsoft.com/office/officeart/2008/layout/HalfCircleOrganizationChart"/>
    <dgm:cxn modelId="{71627ABE-4C46-4F1A-8B79-08F507C86E07}" type="presOf" srcId="{2E35B74A-2278-44C7-B5E2-C6C56AFD114E}" destId="{33C56B40-9047-42A4-AEDA-47FB5BE713AA}" srcOrd="0" destOrd="0" presId="urn:microsoft.com/office/officeart/2008/layout/HalfCircleOrganizationChart"/>
    <dgm:cxn modelId="{52570EF3-A05F-42A7-ABEB-8E27841CAEE8}" type="presOf" srcId="{A15CA405-4F37-422B-BF6F-067AC2489988}" destId="{BD0D56E2-DCD7-42F1-8235-3E4D230765F4}" srcOrd="0" destOrd="0" presId="urn:microsoft.com/office/officeart/2008/layout/HalfCircleOrganizationChart"/>
    <dgm:cxn modelId="{CA122CFC-7A80-4D4E-9DBB-BBCCC7F740E2}" type="presOf" srcId="{9B5F4BF5-ACD4-42D2-A5D9-91350255B87D}" destId="{FE67E3BC-6552-416B-B66F-89E812F51C6B}" srcOrd="0" destOrd="0" presId="urn:microsoft.com/office/officeart/2008/layout/HalfCircleOrganizationChart"/>
    <dgm:cxn modelId="{B041DFAD-06B3-432A-A1EB-B6842306B87E}" type="presOf" srcId="{D5534F18-9104-463A-91E1-521E8C1D86A3}" destId="{93D0373D-6BB1-4337-983F-92EEB27A9B59}" srcOrd="1" destOrd="0" presId="urn:microsoft.com/office/officeart/2008/layout/HalfCircleOrganizationChart"/>
    <dgm:cxn modelId="{F19F7671-85CB-4129-8273-1922644C2780}" type="presParOf" srcId="{BD0D56E2-DCD7-42F1-8235-3E4D230765F4}" destId="{59F674B5-1908-4D67-9C8E-3499C906B7A9}" srcOrd="0" destOrd="0" presId="urn:microsoft.com/office/officeart/2008/layout/HalfCircleOrganizationChart"/>
    <dgm:cxn modelId="{C1F79C05-E12D-43EE-B4BF-BE4023203E65}" type="presParOf" srcId="{59F674B5-1908-4D67-9C8E-3499C906B7A9}" destId="{2005EDB6-62C1-4848-A4EB-D774047738A1}" srcOrd="0" destOrd="0" presId="urn:microsoft.com/office/officeart/2008/layout/HalfCircleOrganizationChart"/>
    <dgm:cxn modelId="{09A74113-F00B-4E88-8546-8587040FF453}" type="presParOf" srcId="{2005EDB6-62C1-4848-A4EB-D774047738A1}" destId="{FE67E3BC-6552-416B-B66F-89E812F51C6B}" srcOrd="0" destOrd="0" presId="urn:microsoft.com/office/officeart/2008/layout/HalfCircleOrganizationChart"/>
    <dgm:cxn modelId="{9485D1DC-B9AE-4BAB-B1B4-FF5AE68F27CB}" type="presParOf" srcId="{2005EDB6-62C1-4848-A4EB-D774047738A1}" destId="{77907A66-D495-4560-83BD-C4CF63F7DAC7}" srcOrd="1" destOrd="0" presId="urn:microsoft.com/office/officeart/2008/layout/HalfCircleOrganizationChart"/>
    <dgm:cxn modelId="{003AF71C-9DA1-456B-8636-61FCD1877283}" type="presParOf" srcId="{2005EDB6-62C1-4848-A4EB-D774047738A1}" destId="{B4D31259-5757-429D-8787-F232A7E72B92}" srcOrd="2" destOrd="0" presId="urn:microsoft.com/office/officeart/2008/layout/HalfCircleOrganizationChart"/>
    <dgm:cxn modelId="{8B49784A-5133-44DD-A270-7E5749563888}" type="presParOf" srcId="{2005EDB6-62C1-4848-A4EB-D774047738A1}" destId="{36EA4C1B-8D0C-4177-ADE1-CF69596AE926}" srcOrd="3" destOrd="0" presId="urn:microsoft.com/office/officeart/2008/layout/HalfCircleOrganizationChart"/>
    <dgm:cxn modelId="{19371652-7186-4D4E-B4E6-69AFF173F078}" type="presParOf" srcId="{59F674B5-1908-4D67-9C8E-3499C906B7A9}" destId="{0BBE75A6-CBF2-4D63-8EE2-7FD6AE5797EA}" srcOrd="1" destOrd="0" presId="urn:microsoft.com/office/officeart/2008/layout/HalfCircleOrganizationChart"/>
    <dgm:cxn modelId="{78E8178C-4A0F-4D91-9B9D-E18FD3BD4288}" type="presParOf" srcId="{0BBE75A6-CBF2-4D63-8EE2-7FD6AE5797EA}" destId="{33C56B40-9047-42A4-AEDA-47FB5BE713AA}" srcOrd="0" destOrd="0" presId="urn:microsoft.com/office/officeart/2008/layout/HalfCircleOrganizationChart"/>
    <dgm:cxn modelId="{CA97A401-9FB0-4D4E-A0C8-62AEA4640E79}" type="presParOf" srcId="{0BBE75A6-CBF2-4D63-8EE2-7FD6AE5797EA}" destId="{62511112-0FFA-4255-B260-9EF423862417}" srcOrd="1" destOrd="0" presId="urn:microsoft.com/office/officeart/2008/layout/HalfCircleOrganizationChart"/>
    <dgm:cxn modelId="{3AA7EFA6-4C7B-49F9-B332-40B5440DF2E6}" type="presParOf" srcId="{62511112-0FFA-4255-B260-9EF423862417}" destId="{EC96915F-8B1B-4B06-945A-91CB3F674F7C}" srcOrd="0" destOrd="0" presId="urn:microsoft.com/office/officeart/2008/layout/HalfCircleOrganizationChart"/>
    <dgm:cxn modelId="{4F1DD10C-5EFE-4330-A785-D899F5E06860}" type="presParOf" srcId="{EC96915F-8B1B-4B06-945A-91CB3F674F7C}" destId="{3A6AC184-D6F3-43D6-9D44-6E251AF43E87}" srcOrd="0" destOrd="0" presId="urn:microsoft.com/office/officeart/2008/layout/HalfCircleOrganizationChart"/>
    <dgm:cxn modelId="{7A9C8C87-5308-40A0-9F7F-B57AB6AD61E4}" type="presParOf" srcId="{EC96915F-8B1B-4B06-945A-91CB3F674F7C}" destId="{9686B80C-FE17-48ED-8783-06E305125B10}" srcOrd="1" destOrd="0" presId="urn:microsoft.com/office/officeart/2008/layout/HalfCircleOrganizationChart"/>
    <dgm:cxn modelId="{4037511E-C779-4635-8F5F-C98C9119B2C6}" type="presParOf" srcId="{EC96915F-8B1B-4B06-945A-91CB3F674F7C}" destId="{C38E36E2-BAC1-40F1-8B29-91038EC7CDFD}" srcOrd="2" destOrd="0" presId="urn:microsoft.com/office/officeart/2008/layout/HalfCircleOrganizationChart"/>
    <dgm:cxn modelId="{BFD97216-48EE-4F94-A2F7-E3EC653327B6}" type="presParOf" srcId="{EC96915F-8B1B-4B06-945A-91CB3F674F7C}" destId="{507189F9-CCC4-46F4-8318-7B15FA827A08}" srcOrd="3" destOrd="0" presId="urn:microsoft.com/office/officeart/2008/layout/HalfCircleOrganizationChart"/>
    <dgm:cxn modelId="{22B87305-53A6-4E2E-B1DB-247E045773B6}" type="presParOf" srcId="{62511112-0FFA-4255-B260-9EF423862417}" destId="{F5BB9E3B-94CD-4236-8314-56B8361312D3}" srcOrd="1" destOrd="0" presId="urn:microsoft.com/office/officeart/2008/layout/HalfCircleOrganizationChart"/>
    <dgm:cxn modelId="{23C22F08-2DEC-45D9-8224-2884BAF4A401}" type="presParOf" srcId="{62511112-0FFA-4255-B260-9EF423862417}" destId="{C8032FBD-6B29-433D-ACF7-79B5F66ACB60}" srcOrd="2" destOrd="0" presId="urn:microsoft.com/office/officeart/2008/layout/HalfCircleOrganizationChart"/>
    <dgm:cxn modelId="{698F3763-1CAF-46ED-B225-CE1D69B5C11B}" type="presParOf" srcId="{0BBE75A6-CBF2-4D63-8EE2-7FD6AE5797EA}" destId="{C038A7B7-1ACC-4740-95CE-581049C2D43C}" srcOrd="2" destOrd="0" presId="urn:microsoft.com/office/officeart/2008/layout/HalfCircleOrganizationChart"/>
    <dgm:cxn modelId="{7EAE1889-EDB1-471C-AE94-2D8CBAC1E959}" type="presParOf" srcId="{0BBE75A6-CBF2-4D63-8EE2-7FD6AE5797EA}" destId="{15E2FA92-3D4F-4B2A-BA15-001B95164B58}" srcOrd="3" destOrd="0" presId="urn:microsoft.com/office/officeart/2008/layout/HalfCircleOrganizationChart"/>
    <dgm:cxn modelId="{42B333A1-628A-4812-A144-AE2423299F3D}" type="presParOf" srcId="{15E2FA92-3D4F-4B2A-BA15-001B95164B58}" destId="{446F1A72-97B7-4D75-A1ED-96A84FA11D7D}" srcOrd="0" destOrd="0" presId="urn:microsoft.com/office/officeart/2008/layout/HalfCircleOrganizationChart"/>
    <dgm:cxn modelId="{653B93B5-BFAB-46EF-82AD-45C790553E04}" type="presParOf" srcId="{446F1A72-97B7-4D75-A1ED-96A84FA11D7D}" destId="{36323E70-2DBC-44CF-A877-5D734EC8DC24}" srcOrd="0" destOrd="0" presId="urn:microsoft.com/office/officeart/2008/layout/HalfCircleOrganizationChart"/>
    <dgm:cxn modelId="{4341F058-534F-426F-B05D-FFAC7B726B20}" type="presParOf" srcId="{446F1A72-97B7-4D75-A1ED-96A84FA11D7D}" destId="{17A21DBF-49A5-4FAC-8A77-1F6181409028}" srcOrd="1" destOrd="0" presId="urn:microsoft.com/office/officeart/2008/layout/HalfCircleOrganizationChart"/>
    <dgm:cxn modelId="{248E99C1-59CB-4125-9113-85E0D7A5EA7B}" type="presParOf" srcId="{446F1A72-97B7-4D75-A1ED-96A84FA11D7D}" destId="{9DD41D41-82E4-488B-BD73-D91BBAB9B859}" srcOrd="2" destOrd="0" presId="urn:microsoft.com/office/officeart/2008/layout/HalfCircleOrganizationChart"/>
    <dgm:cxn modelId="{16E2EF4B-3CB1-4579-8B98-BAB1BE421B11}" type="presParOf" srcId="{446F1A72-97B7-4D75-A1ED-96A84FA11D7D}" destId="{93D0373D-6BB1-4337-983F-92EEB27A9B59}" srcOrd="3" destOrd="0" presId="urn:microsoft.com/office/officeart/2008/layout/HalfCircleOrganizationChart"/>
    <dgm:cxn modelId="{47C344D2-F19F-427B-A8AE-16C859760979}" type="presParOf" srcId="{15E2FA92-3D4F-4B2A-BA15-001B95164B58}" destId="{91D635AB-4DFA-47B6-A131-B11182DC802A}" srcOrd="1" destOrd="0" presId="urn:microsoft.com/office/officeart/2008/layout/HalfCircleOrganizationChart"/>
    <dgm:cxn modelId="{D69ED00F-DFBD-4F69-99A3-290494423DCE}" type="presParOf" srcId="{15E2FA92-3D4F-4B2A-BA15-001B95164B58}" destId="{2BC8B2F7-9524-44F3-BC1C-837DB50E7828}" srcOrd="2" destOrd="0" presId="urn:microsoft.com/office/officeart/2008/layout/HalfCircleOrganizationChart"/>
    <dgm:cxn modelId="{1E15291F-B69C-4B14-B7E7-1C7FD49379D2}" type="presParOf" srcId="{59F674B5-1908-4D67-9C8E-3499C906B7A9}" destId="{F27804B7-8869-4B38-A401-B884EE215A83}" srcOrd="2" destOrd="0" presId="urn:microsoft.com/office/officeart/2008/layout/HalfCircleOrganizationChar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B3C774-E949-4AB6-BBC2-56B4573E8E20}">
      <dsp:nvSpPr>
        <dsp:cNvPr id="0" name=""/>
        <dsp:cNvSpPr/>
      </dsp:nvSpPr>
      <dsp:spPr>
        <a:xfrm>
          <a:off x="3805131" y="1634029"/>
          <a:ext cx="599381" cy="1316032"/>
        </a:xfrm>
        <a:custGeom>
          <a:avLst/>
          <a:gdLst/>
          <a:ahLst/>
          <a:cxnLst/>
          <a:rect l="0" t="0" r="0" b="0"/>
          <a:pathLst>
            <a:path>
              <a:moveTo>
                <a:pt x="0" y="0"/>
              </a:moveTo>
              <a:lnTo>
                <a:pt x="0" y="1316032"/>
              </a:lnTo>
              <a:lnTo>
                <a:pt x="599381" y="131603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66C9D6-546A-49B3-B089-3D985EB3FE1A}">
      <dsp:nvSpPr>
        <dsp:cNvPr id="0" name=""/>
        <dsp:cNvSpPr/>
      </dsp:nvSpPr>
      <dsp:spPr>
        <a:xfrm>
          <a:off x="3805131" y="1634029"/>
          <a:ext cx="599381" cy="390900"/>
        </a:xfrm>
        <a:custGeom>
          <a:avLst/>
          <a:gdLst/>
          <a:ahLst/>
          <a:cxnLst/>
          <a:rect l="0" t="0" r="0" b="0"/>
          <a:pathLst>
            <a:path>
              <a:moveTo>
                <a:pt x="0" y="0"/>
              </a:moveTo>
              <a:lnTo>
                <a:pt x="0" y="390900"/>
              </a:lnTo>
              <a:lnTo>
                <a:pt x="599381" y="39090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E740D1-DD4D-4D7F-9D7E-2F18838BC466}">
      <dsp:nvSpPr>
        <dsp:cNvPr id="0" name=""/>
        <dsp:cNvSpPr/>
      </dsp:nvSpPr>
      <dsp:spPr>
        <a:xfrm>
          <a:off x="2228498" y="708897"/>
          <a:ext cx="1576633" cy="273630"/>
        </a:xfrm>
        <a:custGeom>
          <a:avLst/>
          <a:gdLst/>
          <a:ahLst/>
          <a:cxnLst/>
          <a:rect l="0" t="0" r="0" b="0"/>
          <a:pathLst>
            <a:path>
              <a:moveTo>
                <a:pt x="0" y="0"/>
              </a:moveTo>
              <a:lnTo>
                <a:pt x="0" y="136815"/>
              </a:lnTo>
              <a:lnTo>
                <a:pt x="1576633" y="136815"/>
              </a:lnTo>
              <a:lnTo>
                <a:pt x="1576633" y="27363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38A7B7-1ACC-4740-95CE-581049C2D43C}">
      <dsp:nvSpPr>
        <dsp:cNvPr id="0" name=""/>
        <dsp:cNvSpPr/>
      </dsp:nvSpPr>
      <dsp:spPr>
        <a:xfrm>
          <a:off x="2182778" y="708897"/>
          <a:ext cx="91440" cy="273630"/>
        </a:xfrm>
        <a:custGeom>
          <a:avLst/>
          <a:gdLst/>
          <a:ahLst/>
          <a:cxnLst/>
          <a:rect l="0" t="0" r="0" b="0"/>
          <a:pathLst>
            <a:path>
              <a:moveTo>
                <a:pt x="45720" y="0"/>
              </a:moveTo>
              <a:lnTo>
                <a:pt x="45720" y="27363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C56B40-9047-42A4-AEDA-47FB5BE713AA}">
      <dsp:nvSpPr>
        <dsp:cNvPr id="0" name=""/>
        <dsp:cNvSpPr/>
      </dsp:nvSpPr>
      <dsp:spPr>
        <a:xfrm>
          <a:off x="651865" y="708897"/>
          <a:ext cx="1576633" cy="273630"/>
        </a:xfrm>
        <a:custGeom>
          <a:avLst/>
          <a:gdLst/>
          <a:ahLst/>
          <a:cxnLst/>
          <a:rect l="0" t="0" r="0" b="0"/>
          <a:pathLst>
            <a:path>
              <a:moveTo>
                <a:pt x="1576633" y="0"/>
              </a:moveTo>
              <a:lnTo>
                <a:pt x="1576633" y="136815"/>
              </a:lnTo>
              <a:lnTo>
                <a:pt x="0" y="136815"/>
              </a:lnTo>
              <a:lnTo>
                <a:pt x="0" y="27363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907A66-D495-4560-83BD-C4CF63F7DAC7}">
      <dsp:nvSpPr>
        <dsp:cNvPr id="0" name=""/>
        <dsp:cNvSpPr/>
      </dsp:nvSpPr>
      <dsp:spPr>
        <a:xfrm>
          <a:off x="1902748" y="57396"/>
          <a:ext cx="651501" cy="651501"/>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D31259-5757-429D-8787-F232A7E72B92}">
      <dsp:nvSpPr>
        <dsp:cNvPr id="0" name=""/>
        <dsp:cNvSpPr/>
      </dsp:nvSpPr>
      <dsp:spPr>
        <a:xfrm>
          <a:off x="1902748" y="57396"/>
          <a:ext cx="651501" cy="651501"/>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67E3BC-6552-416B-B66F-89E812F51C6B}">
      <dsp:nvSpPr>
        <dsp:cNvPr id="0" name=""/>
        <dsp:cNvSpPr/>
      </dsp:nvSpPr>
      <dsp:spPr>
        <a:xfrm>
          <a:off x="1576997" y="174666"/>
          <a:ext cx="1303002" cy="41696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FET Types</a:t>
          </a:r>
          <a:endParaRPr lang="en-IN" sz="1300" kern="1200" dirty="0"/>
        </a:p>
      </dsp:txBody>
      <dsp:txXfrm>
        <a:off x="1576997" y="174666"/>
        <a:ext cx="1303002" cy="416960"/>
      </dsp:txXfrm>
    </dsp:sp>
    <dsp:sp modelId="{9686B80C-FE17-48ED-8783-06E305125B10}">
      <dsp:nvSpPr>
        <dsp:cNvPr id="0" name=""/>
        <dsp:cNvSpPr/>
      </dsp:nvSpPr>
      <dsp:spPr>
        <a:xfrm>
          <a:off x="326114" y="982528"/>
          <a:ext cx="651501" cy="651501"/>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8E36E2-BAC1-40F1-8B29-91038EC7CDFD}">
      <dsp:nvSpPr>
        <dsp:cNvPr id="0" name=""/>
        <dsp:cNvSpPr/>
      </dsp:nvSpPr>
      <dsp:spPr>
        <a:xfrm>
          <a:off x="326114" y="982528"/>
          <a:ext cx="651501" cy="651501"/>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6AC184-D6F3-43D6-9D44-6E251AF43E87}">
      <dsp:nvSpPr>
        <dsp:cNvPr id="0" name=""/>
        <dsp:cNvSpPr/>
      </dsp:nvSpPr>
      <dsp:spPr>
        <a:xfrm>
          <a:off x="364" y="1099798"/>
          <a:ext cx="1303002" cy="41696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Metal Oxide Semiconductor FET</a:t>
          </a:r>
          <a:endParaRPr lang="en-IN" sz="1300" kern="1200" dirty="0"/>
        </a:p>
      </dsp:txBody>
      <dsp:txXfrm>
        <a:off x="364" y="1099798"/>
        <a:ext cx="1303002" cy="416960"/>
      </dsp:txXfrm>
    </dsp:sp>
    <dsp:sp modelId="{17A21DBF-49A5-4FAC-8A77-1F6181409028}">
      <dsp:nvSpPr>
        <dsp:cNvPr id="0" name=""/>
        <dsp:cNvSpPr/>
      </dsp:nvSpPr>
      <dsp:spPr>
        <a:xfrm>
          <a:off x="1902748" y="982528"/>
          <a:ext cx="651501" cy="651501"/>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D41D41-82E4-488B-BD73-D91BBAB9B859}">
      <dsp:nvSpPr>
        <dsp:cNvPr id="0" name=""/>
        <dsp:cNvSpPr/>
      </dsp:nvSpPr>
      <dsp:spPr>
        <a:xfrm>
          <a:off x="1902748" y="982528"/>
          <a:ext cx="651501" cy="651501"/>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323E70-2DBC-44CF-A877-5D734EC8DC24}">
      <dsp:nvSpPr>
        <dsp:cNvPr id="0" name=""/>
        <dsp:cNvSpPr/>
      </dsp:nvSpPr>
      <dsp:spPr>
        <a:xfrm>
          <a:off x="1576997" y="1099798"/>
          <a:ext cx="1303002" cy="41696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Metal Semiconductor FET</a:t>
          </a:r>
          <a:endParaRPr lang="en-IN" sz="1300" kern="1200" dirty="0"/>
        </a:p>
      </dsp:txBody>
      <dsp:txXfrm>
        <a:off x="1576997" y="1099798"/>
        <a:ext cx="1303002" cy="416960"/>
      </dsp:txXfrm>
    </dsp:sp>
    <dsp:sp modelId="{DD4E7F40-E895-4D3B-ADE7-41920D862EAD}">
      <dsp:nvSpPr>
        <dsp:cNvPr id="0" name=""/>
        <dsp:cNvSpPr/>
      </dsp:nvSpPr>
      <dsp:spPr>
        <a:xfrm>
          <a:off x="3479381" y="982528"/>
          <a:ext cx="651501" cy="651501"/>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81B7DF-E311-4284-B47D-476A8400E5BB}">
      <dsp:nvSpPr>
        <dsp:cNvPr id="0" name=""/>
        <dsp:cNvSpPr/>
      </dsp:nvSpPr>
      <dsp:spPr>
        <a:xfrm>
          <a:off x="3479381" y="982528"/>
          <a:ext cx="651501" cy="651501"/>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A59388-EB68-4D93-91EE-3377765BD930}">
      <dsp:nvSpPr>
        <dsp:cNvPr id="0" name=""/>
        <dsp:cNvSpPr/>
      </dsp:nvSpPr>
      <dsp:spPr>
        <a:xfrm>
          <a:off x="3153630" y="1099798"/>
          <a:ext cx="1303002" cy="41696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Junction FET</a:t>
          </a:r>
          <a:endParaRPr lang="en-IN" sz="1300" kern="1200" dirty="0"/>
        </a:p>
      </dsp:txBody>
      <dsp:txXfrm>
        <a:off x="3153630" y="1099798"/>
        <a:ext cx="1303002" cy="416960"/>
      </dsp:txXfrm>
    </dsp:sp>
    <dsp:sp modelId="{51A4B41B-63C0-4D79-8843-310A1A331EF8}">
      <dsp:nvSpPr>
        <dsp:cNvPr id="0" name=""/>
        <dsp:cNvSpPr/>
      </dsp:nvSpPr>
      <dsp:spPr>
        <a:xfrm>
          <a:off x="4326332" y="1907660"/>
          <a:ext cx="651501" cy="651501"/>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C246755-B2D9-4CD3-9CDD-1D22A2A865BF}">
      <dsp:nvSpPr>
        <dsp:cNvPr id="0" name=""/>
        <dsp:cNvSpPr/>
      </dsp:nvSpPr>
      <dsp:spPr>
        <a:xfrm>
          <a:off x="4326332" y="1907660"/>
          <a:ext cx="651501" cy="651501"/>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02469F-0952-47A0-A6C4-E146073AB86B}">
      <dsp:nvSpPr>
        <dsp:cNvPr id="0" name=""/>
        <dsp:cNvSpPr/>
      </dsp:nvSpPr>
      <dsp:spPr>
        <a:xfrm>
          <a:off x="4000582" y="2024930"/>
          <a:ext cx="1303002" cy="41696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N-channel</a:t>
          </a:r>
          <a:endParaRPr lang="en-IN" sz="1300" kern="1200" dirty="0"/>
        </a:p>
      </dsp:txBody>
      <dsp:txXfrm>
        <a:off x="4000582" y="2024930"/>
        <a:ext cx="1303002" cy="416960"/>
      </dsp:txXfrm>
    </dsp:sp>
    <dsp:sp modelId="{932902FA-C1A0-470F-8B4D-78D7D3431051}">
      <dsp:nvSpPr>
        <dsp:cNvPr id="0" name=""/>
        <dsp:cNvSpPr/>
      </dsp:nvSpPr>
      <dsp:spPr>
        <a:xfrm>
          <a:off x="4326332" y="2832792"/>
          <a:ext cx="651501" cy="651501"/>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FC2E63A-710A-4363-9152-84FD16B4B755}">
      <dsp:nvSpPr>
        <dsp:cNvPr id="0" name=""/>
        <dsp:cNvSpPr/>
      </dsp:nvSpPr>
      <dsp:spPr>
        <a:xfrm>
          <a:off x="4326332" y="2832792"/>
          <a:ext cx="651501" cy="651501"/>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9F4AD8-7BD2-4CC8-B63A-93F4CF17DAE7}">
      <dsp:nvSpPr>
        <dsp:cNvPr id="0" name=""/>
        <dsp:cNvSpPr/>
      </dsp:nvSpPr>
      <dsp:spPr>
        <a:xfrm>
          <a:off x="4000582" y="2950062"/>
          <a:ext cx="1303002" cy="41696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P-channel</a:t>
          </a:r>
          <a:endParaRPr lang="en-IN" sz="1300" kern="1200" dirty="0"/>
        </a:p>
      </dsp:txBody>
      <dsp:txXfrm>
        <a:off x="4000582" y="2950062"/>
        <a:ext cx="1303002" cy="4169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38A7B7-1ACC-4740-95CE-581049C2D43C}">
      <dsp:nvSpPr>
        <dsp:cNvPr id="0" name=""/>
        <dsp:cNvSpPr/>
      </dsp:nvSpPr>
      <dsp:spPr>
        <a:xfrm>
          <a:off x="2592955" y="1447155"/>
          <a:ext cx="1438900" cy="507861"/>
        </a:xfrm>
        <a:custGeom>
          <a:avLst/>
          <a:gdLst/>
          <a:ahLst/>
          <a:cxnLst/>
          <a:rect l="0" t="0" r="0" b="0"/>
          <a:pathLst>
            <a:path>
              <a:moveTo>
                <a:pt x="0" y="0"/>
              </a:moveTo>
              <a:lnTo>
                <a:pt x="0" y="260368"/>
              </a:lnTo>
              <a:lnTo>
                <a:pt x="1438900" y="260368"/>
              </a:lnTo>
              <a:lnTo>
                <a:pt x="1438900" y="50786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C56B40-9047-42A4-AEDA-47FB5BE713AA}">
      <dsp:nvSpPr>
        <dsp:cNvPr id="0" name=""/>
        <dsp:cNvSpPr/>
      </dsp:nvSpPr>
      <dsp:spPr>
        <a:xfrm>
          <a:off x="1179794" y="1447155"/>
          <a:ext cx="1413161" cy="507861"/>
        </a:xfrm>
        <a:custGeom>
          <a:avLst/>
          <a:gdLst/>
          <a:ahLst/>
          <a:cxnLst/>
          <a:rect l="0" t="0" r="0" b="0"/>
          <a:pathLst>
            <a:path>
              <a:moveTo>
                <a:pt x="1413161" y="0"/>
              </a:moveTo>
              <a:lnTo>
                <a:pt x="1413161" y="260368"/>
              </a:lnTo>
              <a:lnTo>
                <a:pt x="0" y="260368"/>
              </a:lnTo>
              <a:lnTo>
                <a:pt x="0" y="50786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907A66-D495-4560-83BD-C4CF63F7DAC7}">
      <dsp:nvSpPr>
        <dsp:cNvPr id="0" name=""/>
        <dsp:cNvSpPr/>
      </dsp:nvSpPr>
      <dsp:spPr>
        <a:xfrm>
          <a:off x="2003686" y="268617"/>
          <a:ext cx="1178538" cy="1178538"/>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D31259-5757-429D-8787-F232A7E72B92}">
      <dsp:nvSpPr>
        <dsp:cNvPr id="0" name=""/>
        <dsp:cNvSpPr/>
      </dsp:nvSpPr>
      <dsp:spPr>
        <a:xfrm>
          <a:off x="2003686" y="268617"/>
          <a:ext cx="1178538" cy="1178538"/>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67E3BC-6552-416B-B66F-89E812F51C6B}">
      <dsp:nvSpPr>
        <dsp:cNvPr id="0" name=""/>
        <dsp:cNvSpPr/>
      </dsp:nvSpPr>
      <dsp:spPr>
        <a:xfrm>
          <a:off x="1414417" y="480754"/>
          <a:ext cx="2357076" cy="75426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FET Types</a:t>
          </a:r>
          <a:endParaRPr lang="en-IN" sz="1800" kern="1200" dirty="0"/>
        </a:p>
      </dsp:txBody>
      <dsp:txXfrm>
        <a:off x="1414417" y="480754"/>
        <a:ext cx="2357076" cy="754264"/>
      </dsp:txXfrm>
    </dsp:sp>
    <dsp:sp modelId="{9686B80C-FE17-48ED-8783-06E305125B10}">
      <dsp:nvSpPr>
        <dsp:cNvPr id="0" name=""/>
        <dsp:cNvSpPr/>
      </dsp:nvSpPr>
      <dsp:spPr>
        <a:xfrm>
          <a:off x="590525" y="1955016"/>
          <a:ext cx="1178538" cy="1178538"/>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8E36E2-BAC1-40F1-8B29-91038EC7CDFD}">
      <dsp:nvSpPr>
        <dsp:cNvPr id="0" name=""/>
        <dsp:cNvSpPr/>
      </dsp:nvSpPr>
      <dsp:spPr>
        <a:xfrm>
          <a:off x="590525" y="1955016"/>
          <a:ext cx="1178538" cy="1178538"/>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6AC184-D6F3-43D6-9D44-6E251AF43E87}">
      <dsp:nvSpPr>
        <dsp:cNvPr id="0" name=""/>
        <dsp:cNvSpPr/>
      </dsp:nvSpPr>
      <dsp:spPr>
        <a:xfrm>
          <a:off x="1256" y="2167153"/>
          <a:ext cx="2357076" cy="75426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Enhancement Mode</a:t>
          </a:r>
          <a:endParaRPr lang="en-IN" sz="1800" kern="1200" dirty="0"/>
        </a:p>
      </dsp:txBody>
      <dsp:txXfrm>
        <a:off x="1256" y="2167153"/>
        <a:ext cx="2357076" cy="754264"/>
      </dsp:txXfrm>
    </dsp:sp>
    <dsp:sp modelId="{17A21DBF-49A5-4FAC-8A77-1F6181409028}">
      <dsp:nvSpPr>
        <dsp:cNvPr id="0" name=""/>
        <dsp:cNvSpPr/>
      </dsp:nvSpPr>
      <dsp:spPr>
        <a:xfrm>
          <a:off x="3442587" y="1955016"/>
          <a:ext cx="1178538" cy="1178538"/>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D41D41-82E4-488B-BD73-D91BBAB9B859}">
      <dsp:nvSpPr>
        <dsp:cNvPr id="0" name=""/>
        <dsp:cNvSpPr/>
      </dsp:nvSpPr>
      <dsp:spPr>
        <a:xfrm>
          <a:off x="3442587" y="1955016"/>
          <a:ext cx="1178538" cy="1178538"/>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323E70-2DBC-44CF-A877-5D734EC8DC24}">
      <dsp:nvSpPr>
        <dsp:cNvPr id="0" name=""/>
        <dsp:cNvSpPr/>
      </dsp:nvSpPr>
      <dsp:spPr>
        <a:xfrm>
          <a:off x="2853318" y="2167153"/>
          <a:ext cx="2357076" cy="75426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Depletion Mode</a:t>
          </a:r>
          <a:endParaRPr lang="en-IN" sz="1800" kern="1200" dirty="0"/>
        </a:p>
      </dsp:txBody>
      <dsp:txXfrm>
        <a:off x="2853318" y="2167153"/>
        <a:ext cx="2357076" cy="754264"/>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A44E2A7A-5AC1-4305-A550-93C0FCA794BA}" type="datetimeFigureOut">
              <a:rPr lang="en-IN" smtClean="0"/>
              <a:t>03-07-2021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944DFD-147E-441E-81CA-3E1F0D953EBC}" type="slidenum">
              <a:rPr lang="en-IN" smtClean="0"/>
              <a:t>‹#›</a:t>
            </a:fld>
            <a:endParaRPr lang="en-IN"/>
          </a:p>
        </p:txBody>
      </p:sp>
    </p:spTree>
    <p:extLst>
      <p:ext uri="{BB962C8B-B14F-4D97-AF65-F5344CB8AC3E}">
        <p14:creationId xmlns:p14="http://schemas.microsoft.com/office/powerpoint/2010/main" val="1954310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A44E2A7A-5AC1-4305-A550-93C0FCA794BA}" type="datetimeFigureOut">
              <a:rPr lang="en-IN" smtClean="0"/>
              <a:t>03-07-2021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944DFD-147E-441E-81CA-3E1F0D953EBC}" type="slidenum">
              <a:rPr lang="en-IN" smtClean="0"/>
              <a:t>‹#›</a:t>
            </a:fld>
            <a:endParaRPr lang="en-IN"/>
          </a:p>
        </p:txBody>
      </p:sp>
    </p:spTree>
    <p:extLst>
      <p:ext uri="{BB962C8B-B14F-4D97-AF65-F5344CB8AC3E}">
        <p14:creationId xmlns:p14="http://schemas.microsoft.com/office/powerpoint/2010/main" val="4126604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A44E2A7A-5AC1-4305-A550-93C0FCA794BA}" type="datetimeFigureOut">
              <a:rPr lang="en-IN" smtClean="0"/>
              <a:t>03-07-2021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944DFD-147E-441E-81CA-3E1F0D953EBC}" type="slidenum">
              <a:rPr lang="en-IN" smtClean="0"/>
              <a:t>‹#›</a:t>
            </a:fld>
            <a:endParaRPr lang="en-IN"/>
          </a:p>
        </p:txBody>
      </p:sp>
    </p:spTree>
    <p:extLst>
      <p:ext uri="{BB962C8B-B14F-4D97-AF65-F5344CB8AC3E}">
        <p14:creationId xmlns:p14="http://schemas.microsoft.com/office/powerpoint/2010/main" val="2483601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A44E2A7A-5AC1-4305-A550-93C0FCA794BA}" type="datetimeFigureOut">
              <a:rPr lang="en-IN" smtClean="0"/>
              <a:t>03-07-2021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944DFD-147E-441E-81CA-3E1F0D953EBC}" type="slidenum">
              <a:rPr lang="en-IN" smtClean="0"/>
              <a:t>‹#›</a:t>
            </a:fld>
            <a:endParaRPr lang="en-IN"/>
          </a:p>
        </p:txBody>
      </p:sp>
    </p:spTree>
    <p:extLst>
      <p:ext uri="{BB962C8B-B14F-4D97-AF65-F5344CB8AC3E}">
        <p14:creationId xmlns:p14="http://schemas.microsoft.com/office/powerpoint/2010/main" val="12654193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44E2A7A-5AC1-4305-A550-93C0FCA794BA}" type="datetimeFigureOut">
              <a:rPr lang="en-IN" smtClean="0"/>
              <a:t>03-07-2021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944DFD-147E-441E-81CA-3E1F0D953EBC}" type="slidenum">
              <a:rPr lang="en-IN" smtClean="0"/>
              <a:t>‹#›</a:t>
            </a:fld>
            <a:endParaRPr lang="en-IN"/>
          </a:p>
        </p:txBody>
      </p:sp>
    </p:spTree>
    <p:extLst>
      <p:ext uri="{BB962C8B-B14F-4D97-AF65-F5344CB8AC3E}">
        <p14:creationId xmlns:p14="http://schemas.microsoft.com/office/powerpoint/2010/main" val="1135120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A44E2A7A-5AC1-4305-A550-93C0FCA794BA}" type="datetimeFigureOut">
              <a:rPr lang="en-IN" smtClean="0"/>
              <a:t>03-07-2021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A944DFD-147E-441E-81CA-3E1F0D953EBC}" type="slidenum">
              <a:rPr lang="en-IN" smtClean="0"/>
              <a:t>‹#›</a:t>
            </a:fld>
            <a:endParaRPr lang="en-IN"/>
          </a:p>
        </p:txBody>
      </p:sp>
    </p:spTree>
    <p:extLst>
      <p:ext uri="{BB962C8B-B14F-4D97-AF65-F5344CB8AC3E}">
        <p14:creationId xmlns:p14="http://schemas.microsoft.com/office/powerpoint/2010/main" val="1258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A44E2A7A-5AC1-4305-A550-93C0FCA794BA}" type="datetimeFigureOut">
              <a:rPr lang="en-IN" smtClean="0"/>
              <a:t>03-07-2021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A944DFD-147E-441E-81CA-3E1F0D953EBC}" type="slidenum">
              <a:rPr lang="en-IN" smtClean="0"/>
              <a:t>‹#›</a:t>
            </a:fld>
            <a:endParaRPr lang="en-IN"/>
          </a:p>
        </p:txBody>
      </p:sp>
    </p:spTree>
    <p:extLst>
      <p:ext uri="{BB962C8B-B14F-4D97-AF65-F5344CB8AC3E}">
        <p14:creationId xmlns:p14="http://schemas.microsoft.com/office/powerpoint/2010/main" val="1812317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A44E2A7A-5AC1-4305-A550-93C0FCA794BA}" type="datetimeFigureOut">
              <a:rPr lang="en-IN" smtClean="0"/>
              <a:t>03-07-2021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A944DFD-147E-441E-81CA-3E1F0D953EBC}" type="slidenum">
              <a:rPr lang="en-IN" smtClean="0"/>
              <a:t>‹#›</a:t>
            </a:fld>
            <a:endParaRPr lang="en-IN"/>
          </a:p>
        </p:txBody>
      </p:sp>
    </p:spTree>
    <p:extLst>
      <p:ext uri="{BB962C8B-B14F-4D97-AF65-F5344CB8AC3E}">
        <p14:creationId xmlns:p14="http://schemas.microsoft.com/office/powerpoint/2010/main" val="3852584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4E2A7A-5AC1-4305-A550-93C0FCA794BA}" type="datetimeFigureOut">
              <a:rPr lang="en-IN" smtClean="0"/>
              <a:t>03-07-2021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A944DFD-147E-441E-81CA-3E1F0D953EBC}" type="slidenum">
              <a:rPr lang="en-IN" smtClean="0"/>
              <a:t>‹#›</a:t>
            </a:fld>
            <a:endParaRPr lang="en-IN"/>
          </a:p>
        </p:txBody>
      </p:sp>
    </p:spTree>
    <p:extLst>
      <p:ext uri="{BB962C8B-B14F-4D97-AF65-F5344CB8AC3E}">
        <p14:creationId xmlns:p14="http://schemas.microsoft.com/office/powerpoint/2010/main" val="293677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44E2A7A-5AC1-4305-A550-93C0FCA794BA}" type="datetimeFigureOut">
              <a:rPr lang="en-IN" smtClean="0"/>
              <a:t>03-07-2021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A944DFD-147E-441E-81CA-3E1F0D953EBC}" type="slidenum">
              <a:rPr lang="en-IN" smtClean="0"/>
              <a:t>‹#›</a:t>
            </a:fld>
            <a:endParaRPr lang="en-IN"/>
          </a:p>
        </p:txBody>
      </p:sp>
    </p:spTree>
    <p:extLst>
      <p:ext uri="{BB962C8B-B14F-4D97-AF65-F5344CB8AC3E}">
        <p14:creationId xmlns:p14="http://schemas.microsoft.com/office/powerpoint/2010/main" val="2150460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44E2A7A-5AC1-4305-A550-93C0FCA794BA}" type="datetimeFigureOut">
              <a:rPr lang="en-IN" smtClean="0"/>
              <a:t>03-07-2021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A944DFD-147E-441E-81CA-3E1F0D953EBC}" type="slidenum">
              <a:rPr lang="en-IN" smtClean="0"/>
              <a:t>‹#›</a:t>
            </a:fld>
            <a:endParaRPr lang="en-IN"/>
          </a:p>
        </p:txBody>
      </p:sp>
    </p:spTree>
    <p:extLst>
      <p:ext uri="{BB962C8B-B14F-4D97-AF65-F5344CB8AC3E}">
        <p14:creationId xmlns:p14="http://schemas.microsoft.com/office/powerpoint/2010/main" val="18461777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4E2A7A-5AC1-4305-A550-93C0FCA794BA}" type="datetimeFigureOut">
              <a:rPr lang="en-IN" smtClean="0"/>
              <a:t>03-07-2021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944DFD-147E-441E-81CA-3E1F0D953EBC}" type="slidenum">
              <a:rPr lang="en-IN" smtClean="0"/>
              <a:t>‹#›</a:t>
            </a:fld>
            <a:endParaRPr lang="en-IN"/>
          </a:p>
        </p:txBody>
      </p:sp>
    </p:spTree>
    <p:extLst>
      <p:ext uri="{BB962C8B-B14F-4D97-AF65-F5344CB8AC3E}">
        <p14:creationId xmlns:p14="http://schemas.microsoft.com/office/powerpoint/2010/main" val="6295316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0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electrical4u.com/rating-of-circuit-breaker-short-circuit-breaking-making-current/" TargetMode="External"/><Relationship Id="rId2" Type="http://schemas.openxmlformats.org/officeDocument/2006/relationships/hyperlink" Target="https://www.electrical4u.com/concept-of-atom/" TargetMode="External"/><Relationship Id="rId1" Type="http://schemas.openxmlformats.org/officeDocument/2006/relationships/slideLayout" Target="../slideLayouts/slideLayout2.xml"/><Relationship Id="rId4" Type="http://schemas.openxmlformats.org/officeDocument/2006/relationships/hyperlink" Target="https://www.electrical4u.com/p-n-junction-theory-behind-p-n-junction"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image" Target="../media/image6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6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UNIT IV</a:t>
            </a:r>
            <a:endParaRPr lang="en-IN" dirty="0"/>
          </a:p>
        </p:txBody>
      </p:sp>
      <p:sp>
        <p:nvSpPr>
          <p:cNvPr id="3" name="Subtitle 2"/>
          <p:cNvSpPr>
            <a:spLocks noGrp="1"/>
          </p:cNvSpPr>
          <p:nvPr>
            <p:ph type="subTitle" idx="1"/>
          </p:nvPr>
        </p:nvSpPr>
        <p:spPr/>
        <p:txBody>
          <a:bodyPr/>
          <a:lstStyle/>
          <a:p>
            <a:r>
              <a:rPr lang="en-US" dirty="0" smtClean="0"/>
              <a:t>ELECTRONIC DEVICES AND CIRCUITS</a:t>
            </a:r>
            <a:endParaRPr lang="en-IN" dirty="0"/>
          </a:p>
        </p:txBody>
      </p:sp>
    </p:spTree>
    <p:extLst>
      <p:ext uri="{BB962C8B-B14F-4D97-AF65-F5344CB8AC3E}">
        <p14:creationId xmlns:p14="http://schemas.microsoft.com/office/powerpoint/2010/main" val="24021864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t="6364" b="8713"/>
          <a:stretch/>
        </p:blipFill>
        <p:spPr>
          <a:xfrm>
            <a:off x="651456" y="1446298"/>
            <a:ext cx="10702344" cy="5109992"/>
          </a:xfrm>
          <a:prstGeom prst="rect">
            <a:avLst/>
          </a:prstGeom>
        </p:spPr>
      </p:pic>
      <p:sp>
        <p:nvSpPr>
          <p:cNvPr id="5" name="Title 1"/>
          <p:cNvSpPr txBox="1">
            <a:spLocks/>
          </p:cNvSpPr>
          <p:nvPr/>
        </p:nvSpPr>
        <p:spPr>
          <a:xfrm>
            <a:off x="764146" y="450761"/>
            <a:ext cx="10515600" cy="634620"/>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t>Silicon and Germanium</a:t>
            </a:r>
            <a:endParaRPr lang="en-IN" dirty="0"/>
          </a:p>
        </p:txBody>
      </p:sp>
    </p:spTree>
    <p:extLst>
      <p:ext uri="{BB962C8B-B14F-4D97-AF65-F5344CB8AC3E}">
        <p14:creationId xmlns:p14="http://schemas.microsoft.com/office/powerpoint/2010/main" val="28588955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62154"/>
          </a:xfrm>
        </p:spPr>
        <p:txBody>
          <a:bodyPr>
            <a:normAutofit fontScale="90000"/>
          </a:bodyPr>
          <a:lstStyle/>
          <a:p>
            <a:r>
              <a:rPr lang="en-US" dirty="0" smtClean="0"/>
              <a:t>Non Inverting Amplifier</a:t>
            </a:r>
            <a:endParaRPr lang="en-IN" dirty="0"/>
          </a:p>
        </p:txBody>
      </p:sp>
      <p:sp>
        <p:nvSpPr>
          <p:cNvPr id="3" name="Content Placeholder 2"/>
          <p:cNvSpPr>
            <a:spLocks noGrp="1"/>
          </p:cNvSpPr>
          <p:nvPr>
            <p:ph idx="1"/>
          </p:nvPr>
        </p:nvSpPr>
        <p:spPr>
          <a:xfrm>
            <a:off x="4971246" y="1027134"/>
            <a:ext cx="6756042" cy="5438060"/>
          </a:xfrm>
        </p:spPr>
        <p:txBody>
          <a:bodyPr>
            <a:normAutofit fontScale="85000" lnSpcReduction="20000"/>
          </a:bodyPr>
          <a:lstStyle/>
          <a:p>
            <a:pPr algn="just"/>
            <a:r>
              <a:rPr lang="en-US" dirty="0"/>
              <a:t>In this configuration, the input voltage signal, ( V</a:t>
            </a:r>
            <a:r>
              <a:rPr lang="en-US" baseline="-25000" dirty="0"/>
              <a:t>IN</a:t>
            </a:r>
            <a:r>
              <a:rPr lang="en-US" dirty="0"/>
              <a:t> ) is applied directly to the non-inverting ( + ) input terminal which means that the output gain of the amplifier becomes “Positive” in value in contrast to the “Inverting Amplifier” circuit we saw in the last tutorial whose output gain is negative in value. The result of this is that the output signal is “in-phase” with the input signal.</a:t>
            </a:r>
          </a:p>
          <a:p>
            <a:pPr algn="just"/>
            <a:r>
              <a:rPr lang="en-US" dirty="0"/>
              <a:t>Feedback control of the non-inverting operational amplifier is achieved by applying a small part of the output voltage signal back to the inverting ( – ) input terminal via a </a:t>
            </a:r>
            <a:r>
              <a:rPr lang="en-US" dirty="0" err="1"/>
              <a:t>Rƒ</a:t>
            </a:r>
            <a:r>
              <a:rPr lang="en-US" dirty="0"/>
              <a:t> – R2 voltage divider network, again producing negative feedback. This closed-loop configuration produces a non-inverting amplifier circuit with very good stability, a very high input impedance, </a:t>
            </a:r>
            <a:r>
              <a:rPr lang="en-US" dirty="0" err="1"/>
              <a:t>Rin</a:t>
            </a:r>
            <a:r>
              <a:rPr lang="en-US" dirty="0"/>
              <a:t> approaching infinity, as no current flows into the positive input terminal, (ideal conditions) and a low output impedance, Rout as shown below.</a:t>
            </a:r>
          </a:p>
          <a:p>
            <a:pPr algn="just"/>
            <a:endParaRPr lang="en-IN" dirty="0"/>
          </a:p>
        </p:txBody>
      </p:sp>
      <p:pic>
        <p:nvPicPr>
          <p:cNvPr id="4" name="Picture 3"/>
          <p:cNvPicPr>
            <a:picLocks noChangeAspect="1"/>
          </p:cNvPicPr>
          <p:nvPr/>
        </p:nvPicPr>
        <p:blipFill>
          <a:blip r:embed="rId2"/>
          <a:stretch>
            <a:fillRect/>
          </a:stretch>
        </p:blipFill>
        <p:spPr>
          <a:xfrm>
            <a:off x="396701" y="2106768"/>
            <a:ext cx="4574545" cy="2877355"/>
          </a:xfrm>
          <a:prstGeom prst="rect">
            <a:avLst/>
          </a:prstGeom>
        </p:spPr>
      </p:pic>
    </p:spTree>
    <p:extLst>
      <p:ext uri="{BB962C8B-B14F-4D97-AF65-F5344CB8AC3E}">
        <p14:creationId xmlns:p14="http://schemas.microsoft.com/office/powerpoint/2010/main" val="40770963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Gain</a:t>
            </a:r>
            <a:endParaRPr lang="en-IN" dirty="0"/>
          </a:p>
        </p:txBody>
      </p:sp>
      <p:pic>
        <p:nvPicPr>
          <p:cNvPr id="6" name="Content Placeholder 5"/>
          <p:cNvPicPr>
            <a:picLocks noGrp="1" noChangeAspect="1"/>
          </p:cNvPicPr>
          <p:nvPr>
            <p:ph idx="1"/>
          </p:nvPr>
        </p:nvPicPr>
        <p:blipFill>
          <a:blip r:embed="rId2"/>
          <a:stretch>
            <a:fillRect/>
          </a:stretch>
        </p:blipFill>
        <p:spPr>
          <a:xfrm>
            <a:off x="0" y="4061786"/>
            <a:ext cx="5537914" cy="2351892"/>
          </a:xfrm>
          <a:prstGeom prst="rect">
            <a:avLst/>
          </a:prstGeom>
        </p:spPr>
      </p:pic>
      <p:pic>
        <p:nvPicPr>
          <p:cNvPr id="4" name="Picture 3"/>
          <p:cNvPicPr>
            <a:picLocks noChangeAspect="1"/>
          </p:cNvPicPr>
          <p:nvPr/>
        </p:nvPicPr>
        <p:blipFill>
          <a:blip r:embed="rId3"/>
          <a:stretch>
            <a:fillRect/>
          </a:stretch>
        </p:blipFill>
        <p:spPr>
          <a:xfrm>
            <a:off x="735169" y="1394786"/>
            <a:ext cx="2971800" cy="2667000"/>
          </a:xfrm>
          <a:prstGeom prst="rect">
            <a:avLst/>
          </a:prstGeom>
        </p:spPr>
      </p:pic>
      <p:pic>
        <p:nvPicPr>
          <p:cNvPr id="5" name="Picture 4"/>
          <p:cNvPicPr>
            <a:picLocks noChangeAspect="1"/>
          </p:cNvPicPr>
          <p:nvPr/>
        </p:nvPicPr>
        <p:blipFill>
          <a:blip r:embed="rId4"/>
          <a:stretch>
            <a:fillRect/>
          </a:stretch>
        </p:blipFill>
        <p:spPr>
          <a:xfrm>
            <a:off x="5537914" y="394103"/>
            <a:ext cx="6124039" cy="5486400"/>
          </a:xfrm>
          <a:prstGeom prst="rect">
            <a:avLst/>
          </a:prstGeom>
        </p:spPr>
      </p:pic>
    </p:spTree>
    <p:extLst>
      <p:ext uri="{BB962C8B-B14F-4D97-AF65-F5344CB8AC3E}">
        <p14:creationId xmlns:p14="http://schemas.microsoft.com/office/powerpoint/2010/main" val="162594119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 Follower</a:t>
            </a:r>
            <a:endParaRPr lang="en-IN" dirty="0"/>
          </a:p>
        </p:txBody>
      </p:sp>
      <p:sp>
        <p:nvSpPr>
          <p:cNvPr id="3" name="Content Placeholder 2"/>
          <p:cNvSpPr>
            <a:spLocks noGrp="1"/>
          </p:cNvSpPr>
          <p:nvPr>
            <p:ph idx="1"/>
          </p:nvPr>
        </p:nvSpPr>
        <p:spPr/>
        <p:txBody>
          <a:bodyPr/>
          <a:lstStyle/>
          <a:p>
            <a:r>
              <a:rPr lang="en-US" dirty="0"/>
              <a:t>If we made the feedback resistor, </a:t>
            </a:r>
            <a:r>
              <a:rPr lang="en-US" dirty="0" err="1"/>
              <a:t>Rƒ</a:t>
            </a:r>
            <a:r>
              <a:rPr lang="en-US" dirty="0"/>
              <a:t> equal to zero, (</a:t>
            </a:r>
            <a:r>
              <a:rPr lang="en-US" dirty="0" err="1"/>
              <a:t>Rƒ</a:t>
            </a:r>
            <a:r>
              <a:rPr lang="en-US" dirty="0"/>
              <a:t> = 0), and resistor R2 equal to infinity, (R2 = ∞), then the resulting circuit would have a fixed gain of “1” (unity) as all the output voltage is fed back to the inverting input terminal (negative feedback). This configuration would produce a special type of the non-inverting amplifier circuit called a </a:t>
            </a:r>
            <a:r>
              <a:rPr lang="en-US" b="1" dirty="0"/>
              <a:t>Voltage Follower</a:t>
            </a:r>
            <a:r>
              <a:rPr lang="en-US" dirty="0"/>
              <a:t>, also known as a “unity gain buffer”.</a:t>
            </a:r>
            <a:endParaRPr lang="en-IN" dirty="0"/>
          </a:p>
        </p:txBody>
      </p:sp>
      <p:pic>
        <p:nvPicPr>
          <p:cNvPr id="4" name="Picture 3"/>
          <p:cNvPicPr>
            <a:picLocks noChangeAspect="1"/>
          </p:cNvPicPr>
          <p:nvPr/>
        </p:nvPicPr>
        <p:blipFill>
          <a:blip r:embed="rId2"/>
          <a:stretch>
            <a:fillRect/>
          </a:stretch>
        </p:blipFill>
        <p:spPr>
          <a:xfrm>
            <a:off x="3484271" y="4187825"/>
            <a:ext cx="4038600" cy="2124075"/>
          </a:xfrm>
          <a:prstGeom prst="rect">
            <a:avLst/>
          </a:prstGeom>
        </p:spPr>
      </p:pic>
    </p:spTree>
    <p:extLst>
      <p:ext uri="{BB962C8B-B14F-4D97-AF65-F5344CB8AC3E}">
        <p14:creationId xmlns:p14="http://schemas.microsoft.com/office/powerpoint/2010/main" val="3208188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167" y="139761"/>
            <a:ext cx="10515600" cy="755337"/>
          </a:xfrm>
        </p:spPr>
        <p:txBody>
          <a:bodyPr/>
          <a:lstStyle/>
          <a:p>
            <a:r>
              <a:rPr lang="en-US" dirty="0" smtClean="0"/>
              <a:t>Types of semiconductors</a:t>
            </a:r>
            <a:endParaRPr lang="en-IN" dirty="0"/>
          </a:p>
        </p:txBody>
      </p:sp>
      <p:pic>
        <p:nvPicPr>
          <p:cNvPr id="3074" name="Picture 2" descr="Semiconductors - Types, Examples, Properties, Application, Uses"/>
          <p:cNvPicPr>
            <a:picLocks noChangeAspect="1" noChangeArrowheads="1"/>
          </p:cNvPicPr>
          <p:nvPr/>
        </p:nvPicPr>
        <p:blipFill rotWithShape="1">
          <a:blip r:embed="rId2">
            <a:extLst>
              <a:ext uri="{28A0092B-C50C-407E-A947-70E740481C1C}">
                <a14:useLocalDpi xmlns:a14="http://schemas.microsoft.com/office/drawing/2010/main" val="0"/>
              </a:ext>
            </a:extLst>
          </a:blip>
          <a:srcRect b="5607"/>
          <a:stretch/>
        </p:blipFill>
        <p:spPr bwMode="auto">
          <a:xfrm>
            <a:off x="6121758" y="1093881"/>
            <a:ext cx="5445780" cy="38479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ntrinsic Semiconductors - Undoped Semiconductors, Definition, Working  Mechanism"/>
          <p:cNvPicPr>
            <a:picLocks noChangeAspect="1" noChangeArrowheads="1"/>
          </p:cNvPicPr>
          <p:nvPr/>
        </p:nvPicPr>
        <p:blipFill rotWithShape="1">
          <a:blip r:embed="rId3">
            <a:extLst>
              <a:ext uri="{28A0092B-C50C-407E-A947-70E740481C1C}">
                <a14:useLocalDpi xmlns:a14="http://schemas.microsoft.com/office/drawing/2010/main" val="0"/>
              </a:ext>
            </a:extLst>
          </a:blip>
          <a:srcRect t="9957" b="4324"/>
          <a:stretch/>
        </p:blipFill>
        <p:spPr bwMode="auto">
          <a:xfrm>
            <a:off x="793288" y="1715847"/>
            <a:ext cx="4018209" cy="312720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93288" y="1093880"/>
            <a:ext cx="4774679" cy="523220"/>
          </a:xfrm>
          <a:prstGeom prst="rect">
            <a:avLst/>
          </a:prstGeom>
          <a:noFill/>
        </p:spPr>
        <p:txBody>
          <a:bodyPr wrap="square" rtlCol="0">
            <a:spAutoFit/>
          </a:bodyPr>
          <a:lstStyle/>
          <a:p>
            <a:r>
              <a:rPr lang="en-US" sz="2800" b="1" dirty="0" smtClean="0"/>
              <a:t>INTRINSIC SEMICONDUCTORS</a:t>
            </a:r>
            <a:endParaRPr lang="en-IN" sz="2800" b="1" dirty="0"/>
          </a:p>
        </p:txBody>
      </p:sp>
      <p:sp>
        <p:nvSpPr>
          <p:cNvPr id="6" name="Rectangle 5"/>
          <p:cNvSpPr/>
          <p:nvPr/>
        </p:nvSpPr>
        <p:spPr>
          <a:xfrm>
            <a:off x="954028" y="5162647"/>
            <a:ext cx="10791504" cy="1477328"/>
          </a:xfrm>
          <a:prstGeom prst="rect">
            <a:avLst/>
          </a:prstGeom>
        </p:spPr>
        <p:txBody>
          <a:bodyPr wrap="square">
            <a:spAutoFit/>
          </a:bodyPr>
          <a:lstStyle/>
          <a:p>
            <a:pPr fontAlgn="base">
              <a:buFont typeface="Arial" panose="020B0604020202020204" pitchFamily="34" charset="0"/>
              <a:buChar char="•"/>
            </a:pPr>
            <a:r>
              <a:rPr lang="en-US" b="0" i="0" dirty="0" smtClean="0">
                <a:solidFill>
                  <a:srgbClr val="373D3F"/>
                </a:solidFill>
                <a:effectLst/>
                <a:latin typeface="proxima-nova"/>
              </a:rPr>
              <a:t>Intrinsic semiconductors are composed of </a:t>
            </a:r>
            <a:r>
              <a:rPr lang="en-US" b="1" i="0" dirty="0" smtClean="0">
                <a:solidFill>
                  <a:srgbClr val="373D3F"/>
                </a:solidFill>
                <a:effectLst/>
                <a:latin typeface="proxima-nova"/>
              </a:rPr>
              <a:t>only one kind of material</a:t>
            </a:r>
            <a:r>
              <a:rPr lang="en-US" b="0" i="0" dirty="0" smtClean="0">
                <a:solidFill>
                  <a:srgbClr val="373D3F"/>
                </a:solidFill>
                <a:effectLst/>
                <a:latin typeface="proxima-nova"/>
              </a:rPr>
              <a:t>; silicon and germanium are two examples. These are also called “un-doped semiconductors” or “</a:t>
            </a:r>
            <a:r>
              <a:rPr lang="en-US" b="0" i="0" dirty="0" err="1" smtClean="0">
                <a:solidFill>
                  <a:srgbClr val="373D3F"/>
                </a:solidFill>
                <a:effectLst/>
                <a:latin typeface="proxima-nova"/>
              </a:rPr>
              <a:t>i</a:t>
            </a:r>
            <a:r>
              <a:rPr lang="en-US" b="0" i="0" dirty="0" smtClean="0">
                <a:solidFill>
                  <a:srgbClr val="373D3F"/>
                </a:solidFill>
                <a:effectLst/>
                <a:latin typeface="proxima-nova"/>
              </a:rPr>
              <a:t>-type semiconductors”.</a:t>
            </a:r>
          </a:p>
          <a:p>
            <a:pPr fontAlgn="base"/>
            <a:endParaRPr lang="en-US" b="0" i="0" dirty="0" smtClean="0">
              <a:solidFill>
                <a:srgbClr val="373D3F"/>
              </a:solidFill>
              <a:effectLst/>
              <a:latin typeface="proxima-nova"/>
            </a:endParaRPr>
          </a:p>
          <a:p>
            <a:pPr fontAlgn="base">
              <a:buFont typeface="Arial" panose="020B0604020202020204" pitchFamily="34" charset="0"/>
              <a:buChar char="•"/>
            </a:pPr>
            <a:r>
              <a:rPr lang="en-US" b="0" i="0" dirty="0" smtClean="0">
                <a:solidFill>
                  <a:srgbClr val="373D3F"/>
                </a:solidFill>
                <a:effectLst/>
                <a:latin typeface="proxima-nova"/>
              </a:rPr>
              <a:t>Extrinsic semiconductors, on the other hand, are intrinsic semiconductors with </a:t>
            </a:r>
            <a:r>
              <a:rPr lang="en-US" b="1" i="0" dirty="0" smtClean="0">
                <a:solidFill>
                  <a:srgbClr val="373D3F"/>
                </a:solidFill>
                <a:effectLst/>
                <a:latin typeface="proxima-nova"/>
              </a:rPr>
              <a:t>other substances added </a:t>
            </a:r>
            <a:r>
              <a:rPr lang="en-US" b="0" i="0" dirty="0" smtClean="0">
                <a:solidFill>
                  <a:srgbClr val="373D3F"/>
                </a:solidFill>
                <a:effectLst/>
                <a:latin typeface="proxima-nova"/>
              </a:rPr>
              <a:t>to alter their properties — that is to say, they have been doped with another element.</a:t>
            </a:r>
            <a:endParaRPr lang="en-US" b="0" i="0" dirty="0">
              <a:solidFill>
                <a:srgbClr val="373D3F"/>
              </a:solidFill>
              <a:effectLst/>
              <a:latin typeface="proxima-nova"/>
            </a:endParaRPr>
          </a:p>
        </p:txBody>
      </p:sp>
    </p:spTree>
    <p:extLst>
      <p:ext uri="{BB962C8B-B14F-4D97-AF65-F5344CB8AC3E}">
        <p14:creationId xmlns:p14="http://schemas.microsoft.com/office/powerpoint/2010/main" val="42633145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6336"/>
            <a:ext cx="10515600" cy="1325563"/>
          </a:xfrm>
        </p:spPr>
        <p:txBody>
          <a:bodyPr/>
          <a:lstStyle/>
          <a:p>
            <a:r>
              <a:rPr lang="en-US" dirty="0" smtClean="0"/>
              <a:t>P AND N TYPE MATERIALS</a:t>
            </a:r>
            <a:endParaRPr lang="en-IN" dirty="0"/>
          </a:p>
        </p:txBody>
      </p:sp>
      <p:sp>
        <p:nvSpPr>
          <p:cNvPr id="3" name="Content Placeholder 2"/>
          <p:cNvSpPr>
            <a:spLocks noGrp="1"/>
          </p:cNvSpPr>
          <p:nvPr>
            <p:ph idx="1"/>
          </p:nvPr>
        </p:nvSpPr>
        <p:spPr>
          <a:xfrm>
            <a:off x="838200" y="1825625"/>
            <a:ext cx="4287592" cy="4351338"/>
          </a:xfrm>
        </p:spPr>
        <p:txBody>
          <a:bodyPr/>
          <a:lstStyle/>
          <a:p>
            <a:pPr algn="just"/>
            <a:r>
              <a:rPr lang="en-US" dirty="0"/>
              <a:t>N-type semiconductors are a type of extrinsic semiconductor in which the dopant atoms are capable of providing extra conduction electrons to the host material (e.g. phosphorus in silicon). This creates an excess of negative (n-type) electron charge carriers.</a:t>
            </a:r>
            <a:endParaRPr lang="en-IN" dirty="0"/>
          </a:p>
        </p:txBody>
      </p:sp>
      <p:pic>
        <p:nvPicPr>
          <p:cNvPr id="4" name="Picture 3"/>
          <p:cNvPicPr>
            <a:picLocks noChangeAspect="1"/>
          </p:cNvPicPr>
          <p:nvPr/>
        </p:nvPicPr>
        <p:blipFill>
          <a:blip r:embed="rId2"/>
          <a:stretch>
            <a:fillRect/>
          </a:stretch>
        </p:blipFill>
        <p:spPr>
          <a:xfrm>
            <a:off x="6096000" y="1490756"/>
            <a:ext cx="5197430" cy="4686207"/>
          </a:xfrm>
          <a:prstGeom prst="rect">
            <a:avLst/>
          </a:prstGeom>
        </p:spPr>
      </p:pic>
    </p:spTree>
    <p:extLst>
      <p:ext uri="{BB962C8B-B14F-4D97-AF65-F5344CB8AC3E}">
        <p14:creationId xmlns:p14="http://schemas.microsoft.com/office/powerpoint/2010/main" val="10262953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 of donor impurities on the energy band structure.</a:t>
            </a:r>
            <a:endParaRPr lang="en-IN" dirty="0"/>
          </a:p>
        </p:txBody>
      </p:sp>
      <p:pic>
        <p:nvPicPr>
          <p:cNvPr id="4" name="Picture 3"/>
          <p:cNvPicPr>
            <a:picLocks noChangeAspect="1"/>
          </p:cNvPicPr>
          <p:nvPr/>
        </p:nvPicPr>
        <p:blipFill>
          <a:blip r:embed="rId2"/>
          <a:stretch>
            <a:fillRect/>
          </a:stretch>
        </p:blipFill>
        <p:spPr>
          <a:xfrm>
            <a:off x="2550019" y="1690688"/>
            <a:ext cx="6857764" cy="4240809"/>
          </a:xfrm>
          <a:prstGeom prst="rect">
            <a:avLst/>
          </a:prstGeom>
        </p:spPr>
      </p:pic>
    </p:spTree>
    <p:extLst>
      <p:ext uri="{BB962C8B-B14F-4D97-AF65-F5344CB8AC3E}">
        <p14:creationId xmlns:p14="http://schemas.microsoft.com/office/powerpoint/2010/main" val="3408297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6336"/>
            <a:ext cx="10515600" cy="1325563"/>
          </a:xfrm>
        </p:spPr>
        <p:txBody>
          <a:bodyPr/>
          <a:lstStyle/>
          <a:p>
            <a:r>
              <a:rPr lang="en-US" dirty="0" smtClean="0"/>
              <a:t>P AND N TYPE MATERIALS</a:t>
            </a:r>
            <a:endParaRPr lang="en-IN" dirty="0"/>
          </a:p>
        </p:txBody>
      </p:sp>
      <p:sp>
        <p:nvSpPr>
          <p:cNvPr id="3" name="Content Placeholder 2"/>
          <p:cNvSpPr>
            <a:spLocks noGrp="1"/>
          </p:cNvSpPr>
          <p:nvPr>
            <p:ph idx="1"/>
          </p:nvPr>
        </p:nvSpPr>
        <p:spPr>
          <a:xfrm>
            <a:off x="682580" y="1334294"/>
            <a:ext cx="4443212" cy="4842669"/>
          </a:xfrm>
        </p:spPr>
        <p:txBody>
          <a:bodyPr>
            <a:normAutofit fontScale="85000" lnSpcReduction="20000"/>
          </a:bodyPr>
          <a:lstStyle/>
          <a:p>
            <a:pPr algn="just"/>
            <a:r>
              <a:rPr lang="en-US" dirty="0"/>
              <a:t>A p-type (p for “positive”) semiconductor is created by adding a certain type of atom to the semiconductor in order to increase the number of free charge carriers. </a:t>
            </a:r>
            <a:endParaRPr lang="en-US" dirty="0" smtClean="0"/>
          </a:p>
          <a:p>
            <a:pPr algn="just"/>
            <a:r>
              <a:rPr lang="en-US" dirty="0" smtClean="0"/>
              <a:t>When </a:t>
            </a:r>
            <a:r>
              <a:rPr lang="en-US" dirty="0"/>
              <a:t>the doping material is added, it takes away (accepts) weakly bound outer electrons from the semiconductor atoms. </a:t>
            </a:r>
            <a:endParaRPr lang="en-US" dirty="0" smtClean="0"/>
          </a:p>
          <a:p>
            <a:pPr algn="just"/>
            <a:r>
              <a:rPr lang="en-US" dirty="0" smtClean="0"/>
              <a:t>This </a:t>
            </a:r>
            <a:r>
              <a:rPr lang="en-US" dirty="0"/>
              <a:t>type of doping agent is also known as an acceptor material, and the vacancy left behind by the electron is known as a hole. </a:t>
            </a:r>
            <a:endParaRPr lang="en-US" dirty="0" smtClean="0"/>
          </a:p>
          <a:p>
            <a:pPr algn="just"/>
            <a:r>
              <a:rPr lang="en-US" dirty="0" smtClean="0"/>
              <a:t>The </a:t>
            </a:r>
            <a:r>
              <a:rPr lang="en-US" dirty="0"/>
              <a:t>purpose of p-type doping is to create an abundance of holes.</a:t>
            </a:r>
            <a:endParaRPr lang="en-IN" dirty="0"/>
          </a:p>
        </p:txBody>
      </p:sp>
      <p:pic>
        <p:nvPicPr>
          <p:cNvPr id="5" name="Picture 4"/>
          <p:cNvPicPr>
            <a:picLocks noChangeAspect="1"/>
          </p:cNvPicPr>
          <p:nvPr/>
        </p:nvPicPr>
        <p:blipFill>
          <a:blip r:embed="rId2"/>
          <a:stretch>
            <a:fillRect/>
          </a:stretch>
        </p:blipFill>
        <p:spPr>
          <a:xfrm>
            <a:off x="5631488" y="1334294"/>
            <a:ext cx="5591175" cy="5334000"/>
          </a:xfrm>
          <a:prstGeom prst="rect">
            <a:avLst/>
          </a:prstGeom>
        </p:spPr>
      </p:pic>
    </p:spTree>
    <p:extLst>
      <p:ext uri="{BB962C8B-B14F-4D97-AF65-F5344CB8AC3E}">
        <p14:creationId xmlns:p14="http://schemas.microsoft.com/office/powerpoint/2010/main" val="27456936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584" y="81789"/>
            <a:ext cx="10515600" cy="893829"/>
          </a:xfrm>
        </p:spPr>
        <p:txBody>
          <a:bodyPr/>
          <a:lstStyle/>
          <a:p>
            <a:r>
              <a:rPr lang="en-US" dirty="0" smtClean="0"/>
              <a:t>PN JUNCTION DIODE</a:t>
            </a:r>
            <a:endParaRPr lang="en-IN" dirty="0"/>
          </a:p>
        </p:txBody>
      </p:sp>
      <p:sp>
        <p:nvSpPr>
          <p:cNvPr id="3" name="Content Placeholder 2"/>
          <p:cNvSpPr>
            <a:spLocks noGrp="1"/>
          </p:cNvSpPr>
          <p:nvPr>
            <p:ph idx="1"/>
          </p:nvPr>
        </p:nvSpPr>
        <p:spPr>
          <a:xfrm>
            <a:off x="812443" y="5190552"/>
            <a:ext cx="10817180" cy="1416310"/>
          </a:xfrm>
        </p:spPr>
        <p:txBody>
          <a:bodyPr>
            <a:normAutofit fontScale="92500" lnSpcReduction="10000"/>
          </a:bodyPr>
          <a:lstStyle/>
          <a:p>
            <a:pPr algn="just"/>
            <a:r>
              <a:rPr lang="en-US" dirty="0"/>
              <a:t>A </a:t>
            </a:r>
            <a:r>
              <a:rPr lang="en-US" b="1" dirty="0"/>
              <a:t>p-n junction</a:t>
            </a:r>
            <a:r>
              <a:rPr lang="en-US" dirty="0"/>
              <a:t> is an interface or a boundary between two semiconductor material types, namely the p-type and the n-type, inside a semiconductor. The p-side or the positive side of the semiconductor has an excess of holes and the n-side or the negative side has an excess of electrons</a:t>
            </a:r>
            <a:endParaRPr lang="en-IN" dirty="0"/>
          </a:p>
        </p:txBody>
      </p:sp>
      <p:pic>
        <p:nvPicPr>
          <p:cNvPr id="6146" name="Picture 2" descr="What is a pn Junction? | Toshiba Electronic Devices &amp;amp; Storage Corporation |  Asia-Englis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584" y="975618"/>
            <a:ext cx="9632368" cy="3880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23108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559603" cy="1325563"/>
          </a:xfrm>
        </p:spPr>
        <p:txBody>
          <a:bodyPr/>
          <a:lstStyle/>
          <a:p>
            <a:r>
              <a:rPr lang="en-US" dirty="0" smtClean="0"/>
              <a:t>PN JUNCTION DIODE</a:t>
            </a:r>
            <a:endParaRPr lang="en-IN" dirty="0"/>
          </a:p>
        </p:txBody>
      </p:sp>
      <p:sp>
        <p:nvSpPr>
          <p:cNvPr id="3" name="Content Placeholder 2"/>
          <p:cNvSpPr>
            <a:spLocks noGrp="1"/>
          </p:cNvSpPr>
          <p:nvPr>
            <p:ph idx="1"/>
          </p:nvPr>
        </p:nvSpPr>
        <p:spPr>
          <a:xfrm>
            <a:off x="838199" y="1825624"/>
            <a:ext cx="4776989" cy="4729721"/>
          </a:xfrm>
        </p:spPr>
        <p:txBody>
          <a:bodyPr>
            <a:normAutofit fontScale="77500" lnSpcReduction="20000"/>
          </a:bodyPr>
          <a:lstStyle/>
          <a:p>
            <a:r>
              <a:rPr lang="en-US" dirty="0"/>
              <a:t>When the p-type is connected to the negative terminal of the battery and the n-type is connected to the positive side then the p-n junction is said to be reverse biased. </a:t>
            </a:r>
            <a:endParaRPr lang="en-US" dirty="0" smtClean="0"/>
          </a:p>
          <a:p>
            <a:r>
              <a:rPr lang="en-US" dirty="0" smtClean="0"/>
              <a:t>In </a:t>
            </a:r>
            <a:r>
              <a:rPr lang="en-US" dirty="0"/>
              <a:t>this case, the built-in electric field and the applied electric field are in the same direction. </a:t>
            </a:r>
            <a:endParaRPr lang="en-US" dirty="0" smtClean="0"/>
          </a:p>
          <a:p>
            <a:r>
              <a:rPr lang="en-US" dirty="0" smtClean="0"/>
              <a:t>When </a:t>
            </a:r>
            <a:r>
              <a:rPr lang="en-US" dirty="0"/>
              <a:t>the two fields are added, the resultant electric field is in the same direction as the built-in electric field creating a more resistive, thicker depletion region. </a:t>
            </a:r>
            <a:endParaRPr lang="en-US" dirty="0" smtClean="0"/>
          </a:p>
          <a:p>
            <a:r>
              <a:rPr lang="en-US" dirty="0" smtClean="0"/>
              <a:t>The </a:t>
            </a:r>
            <a:r>
              <a:rPr lang="en-US" dirty="0"/>
              <a:t>depletion region becomes more resistive and thicker if the applied voltage becomes larger.</a:t>
            </a:r>
            <a:endParaRPr lang="en-IN" dirty="0"/>
          </a:p>
        </p:txBody>
      </p:sp>
      <p:pic>
        <p:nvPicPr>
          <p:cNvPr id="8194" name="Picture 2" descr="P-n junction by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9400" y="365124"/>
            <a:ext cx="5952134" cy="6190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898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current flow in PN junction diode</a:t>
            </a:r>
            <a:r>
              <a:rPr lang="en-US" dirty="0" smtClean="0"/>
              <a:t>?</a:t>
            </a:r>
            <a:endParaRPr lang="en-IN" dirty="0"/>
          </a:p>
        </p:txBody>
      </p:sp>
      <p:sp>
        <p:nvSpPr>
          <p:cNvPr id="3" name="Content Placeholder 2"/>
          <p:cNvSpPr>
            <a:spLocks noGrp="1"/>
          </p:cNvSpPr>
          <p:nvPr>
            <p:ph idx="1"/>
          </p:nvPr>
        </p:nvSpPr>
        <p:spPr>
          <a:xfrm>
            <a:off x="838200" y="1506828"/>
            <a:ext cx="10515600" cy="4670135"/>
          </a:xfrm>
        </p:spPr>
        <p:txBody>
          <a:bodyPr>
            <a:normAutofit lnSpcReduction="10000"/>
          </a:bodyPr>
          <a:lstStyle/>
          <a:p>
            <a:pPr algn="just"/>
            <a:r>
              <a:rPr lang="en-US" dirty="0"/>
              <a:t>The flow of electrons from the n-side towards the p-side of the junction takes place when there is an increase in the voltage. </a:t>
            </a:r>
            <a:endParaRPr lang="en-US" dirty="0" smtClean="0"/>
          </a:p>
          <a:p>
            <a:pPr algn="just"/>
            <a:r>
              <a:rPr lang="en-US" dirty="0" smtClean="0"/>
              <a:t>Similarly</a:t>
            </a:r>
            <a:r>
              <a:rPr lang="en-US" dirty="0"/>
              <a:t>, the flow of holes from the p-side towards the n-side of the junction takes place along with the increase in the voltage. </a:t>
            </a:r>
            <a:endParaRPr lang="en-US" dirty="0" smtClean="0"/>
          </a:p>
          <a:p>
            <a:pPr algn="just"/>
            <a:r>
              <a:rPr lang="en-US" dirty="0" smtClean="0"/>
              <a:t>This </a:t>
            </a:r>
            <a:r>
              <a:rPr lang="en-US" dirty="0"/>
              <a:t>results in the concentration gradient between both sides of the terminals. </a:t>
            </a:r>
            <a:endParaRPr lang="en-US" dirty="0" smtClean="0"/>
          </a:p>
          <a:p>
            <a:pPr algn="just"/>
            <a:r>
              <a:rPr lang="en-US" dirty="0" smtClean="0"/>
              <a:t>Due </a:t>
            </a:r>
            <a:r>
              <a:rPr lang="en-US" dirty="0"/>
              <a:t>to the formation of the concentration gradient, there will be a flow of charge carriers from higher concentration regions to lower concentration regions</a:t>
            </a:r>
            <a:r>
              <a:rPr lang="en-US" dirty="0" smtClean="0"/>
              <a:t>.</a:t>
            </a:r>
          </a:p>
          <a:p>
            <a:pPr algn="just"/>
            <a:r>
              <a:rPr lang="en-US" dirty="0" smtClean="0"/>
              <a:t>The </a:t>
            </a:r>
            <a:r>
              <a:rPr lang="en-US" dirty="0"/>
              <a:t>movement of charge carriers inside the </a:t>
            </a:r>
            <a:r>
              <a:rPr lang="en-US" dirty="0" err="1"/>
              <a:t>pn</a:t>
            </a:r>
            <a:r>
              <a:rPr lang="en-US" dirty="0"/>
              <a:t> junction is the reason behind the current flow in the circuit.</a:t>
            </a:r>
            <a:endParaRPr lang="en-IN" dirty="0"/>
          </a:p>
        </p:txBody>
      </p:sp>
    </p:spTree>
    <p:extLst>
      <p:ext uri="{BB962C8B-B14F-4D97-AF65-F5344CB8AC3E}">
        <p14:creationId xmlns:p14="http://schemas.microsoft.com/office/powerpoint/2010/main" val="2708704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529233" y="536179"/>
            <a:ext cx="8515350" cy="2714625"/>
          </a:xfrm>
          <a:prstGeom prst="rect">
            <a:avLst/>
          </a:prstGeom>
        </p:spPr>
      </p:pic>
      <p:pic>
        <p:nvPicPr>
          <p:cNvPr id="5" name="Picture 4"/>
          <p:cNvPicPr>
            <a:picLocks noChangeAspect="1"/>
          </p:cNvPicPr>
          <p:nvPr/>
        </p:nvPicPr>
        <p:blipFill>
          <a:blip r:embed="rId3"/>
          <a:stretch>
            <a:fillRect/>
          </a:stretch>
        </p:blipFill>
        <p:spPr>
          <a:xfrm>
            <a:off x="1377569" y="3421858"/>
            <a:ext cx="9153525" cy="2581275"/>
          </a:xfrm>
          <a:prstGeom prst="rect">
            <a:avLst/>
          </a:prstGeom>
        </p:spPr>
      </p:pic>
    </p:spTree>
    <p:extLst>
      <p:ext uri="{BB962C8B-B14F-4D97-AF65-F5344CB8AC3E}">
        <p14:creationId xmlns:p14="http://schemas.microsoft.com/office/powerpoint/2010/main" val="629423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 Characteristics of PN Junction Diode</a:t>
            </a:r>
            <a:endParaRPr lang="en-IN" dirty="0"/>
          </a:p>
        </p:txBody>
      </p:sp>
      <p:sp>
        <p:nvSpPr>
          <p:cNvPr id="3" name="Content Placeholder 2"/>
          <p:cNvSpPr>
            <a:spLocks noGrp="1"/>
          </p:cNvSpPr>
          <p:nvPr>
            <p:ph idx="1"/>
          </p:nvPr>
        </p:nvSpPr>
        <p:spPr>
          <a:xfrm>
            <a:off x="838200" y="1650072"/>
            <a:ext cx="4416380" cy="4702443"/>
          </a:xfrm>
        </p:spPr>
        <p:txBody>
          <a:bodyPr>
            <a:normAutofit fontScale="77500" lnSpcReduction="20000"/>
          </a:bodyPr>
          <a:lstStyle/>
          <a:p>
            <a:pPr algn="just"/>
            <a:r>
              <a:rPr lang="en-US" dirty="0"/>
              <a:t>VI characteristics of PN junction diodes is a curve between the voltage and current through the circuit. </a:t>
            </a:r>
            <a:endParaRPr lang="en-US" dirty="0" smtClean="0"/>
          </a:p>
          <a:p>
            <a:pPr algn="just"/>
            <a:r>
              <a:rPr lang="en-US" dirty="0" smtClean="0"/>
              <a:t>Voltage </a:t>
            </a:r>
            <a:r>
              <a:rPr lang="en-US" dirty="0"/>
              <a:t>is taken along the x-axis while the current is taken along the y-axis. The above graph is the VI characteristics curve of the PN junction diode. </a:t>
            </a:r>
            <a:endParaRPr lang="en-US" dirty="0" smtClean="0"/>
          </a:p>
          <a:p>
            <a:pPr algn="just"/>
            <a:r>
              <a:rPr lang="en-US" dirty="0" smtClean="0"/>
              <a:t>With </a:t>
            </a:r>
            <a:r>
              <a:rPr lang="en-US" dirty="0"/>
              <a:t>the help of the curve we can understand that there are three regions in which the diode works, and they are:</a:t>
            </a:r>
          </a:p>
          <a:p>
            <a:pPr algn="just"/>
            <a:r>
              <a:rPr lang="en-US" dirty="0"/>
              <a:t>Zero bias </a:t>
            </a:r>
          </a:p>
          <a:p>
            <a:pPr algn="just"/>
            <a:r>
              <a:rPr lang="en-US" dirty="0"/>
              <a:t>Forward bias</a:t>
            </a:r>
          </a:p>
          <a:p>
            <a:pPr algn="just"/>
            <a:r>
              <a:rPr lang="en-US" dirty="0"/>
              <a:t>Reverse bias</a:t>
            </a:r>
          </a:p>
          <a:p>
            <a:pPr algn="just"/>
            <a:endParaRPr lang="en-IN" dirty="0"/>
          </a:p>
        </p:txBody>
      </p:sp>
      <p:pic>
        <p:nvPicPr>
          <p:cNvPr id="5" name="Picture 4"/>
          <p:cNvPicPr>
            <a:picLocks noChangeAspect="1"/>
          </p:cNvPicPr>
          <p:nvPr/>
        </p:nvPicPr>
        <p:blipFill>
          <a:blip r:embed="rId2"/>
          <a:stretch>
            <a:fillRect/>
          </a:stretch>
        </p:blipFill>
        <p:spPr>
          <a:xfrm>
            <a:off x="5414091" y="1690688"/>
            <a:ext cx="6564914" cy="3977996"/>
          </a:xfrm>
          <a:prstGeom prst="rect">
            <a:avLst/>
          </a:prstGeom>
        </p:spPr>
      </p:pic>
    </p:spTree>
    <p:extLst>
      <p:ext uri="{BB962C8B-B14F-4D97-AF65-F5344CB8AC3E}">
        <p14:creationId xmlns:p14="http://schemas.microsoft.com/office/powerpoint/2010/main" val="5011372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a:t>
            </a:r>
            <a:endParaRPr lang="en-IN" dirty="0"/>
          </a:p>
        </p:txBody>
      </p:sp>
      <p:sp>
        <p:nvSpPr>
          <p:cNvPr id="3" name="Content Placeholder 2"/>
          <p:cNvSpPr>
            <a:spLocks noGrp="1"/>
          </p:cNvSpPr>
          <p:nvPr>
            <p:ph idx="1"/>
          </p:nvPr>
        </p:nvSpPr>
        <p:spPr/>
        <p:txBody>
          <a:bodyPr>
            <a:normAutofit fontScale="77500" lnSpcReduction="20000"/>
          </a:bodyPr>
          <a:lstStyle/>
          <a:p>
            <a:r>
              <a:rPr lang="en-US" dirty="0" smtClean="0"/>
              <a:t>What are semiconductors</a:t>
            </a:r>
          </a:p>
          <a:p>
            <a:r>
              <a:rPr lang="en-US" dirty="0" smtClean="0"/>
              <a:t>Importance of Semiconductors</a:t>
            </a:r>
          </a:p>
          <a:p>
            <a:r>
              <a:rPr lang="en-US" dirty="0" smtClean="0"/>
              <a:t>Silicon and Germanium</a:t>
            </a:r>
          </a:p>
          <a:p>
            <a:r>
              <a:rPr lang="en-US" dirty="0" smtClean="0"/>
              <a:t>P and N Type Materials</a:t>
            </a:r>
          </a:p>
          <a:p>
            <a:r>
              <a:rPr lang="en-US" dirty="0" smtClean="0"/>
              <a:t>PN Junction Diodes</a:t>
            </a:r>
          </a:p>
          <a:p>
            <a:r>
              <a:rPr lang="en-US" dirty="0" smtClean="0"/>
              <a:t>Forward and Reverse Biasing</a:t>
            </a:r>
          </a:p>
          <a:p>
            <a:r>
              <a:rPr lang="en-US" dirty="0" smtClean="0"/>
              <a:t>Semiconductor diodes</a:t>
            </a:r>
          </a:p>
          <a:p>
            <a:r>
              <a:rPr lang="en-US" dirty="0" smtClean="0"/>
              <a:t>BJT- Construction and Working</a:t>
            </a:r>
          </a:p>
          <a:p>
            <a:r>
              <a:rPr lang="en-US" dirty="0" smtClean="0"/>
              <a:t>BJT Characteristics</a:t>
            </a:r>
          </a:p>
          <a:p>
            <a:r>
              <a:rPr lang="en-US" dirty="0" smtClean="0"/>
              <a:t>FET-Working</a:t>
            </a:r>
          </a:p>
          <a:p>
            <a:r>
              <a:rPr lang="en-US" dirty="0" smtClean="0">
                <a:solidFill>
                  <a:srgbClr val="FF0000"/>
                </a:solidFill>
              </a:rPr>
              <a:t>Transistor Biasing</a:t>
            </a:r>
          </a:p>
          <a:p>
            <a:r>
              <a:rPr lang="en-US" dirty="0" smtClean="0">
                <a:solidFill>
                  <a:srgbClr val="FF0000"/>
                </a:solidFill>
              </a:rPr>
              <a:t>OP- Amp- Inverting and Non Inverting</a:t>
            </a:r>
          </a:p>
          <a:p>
            <a:endParaRPr lang="en-IN" dirty="0"/>
          </a:p>
        </p:txBody>
      </p:sp>
    </p:spTree>
    <p:extLst>
      <p:ext uri="{BB962C8B-B14F-4D97-AF65-F5344CB8AC3E}">
        <p14:creationId xmlns:p14="http://schemas.microsoft.com/office/powerpoint/2010/main" val="14948954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973"/>
            <a:ext cx="10515600" cy="1325563"/>
          </a:xfrm>
        </p:spPr>
        <p:txBody>
          <a:bodyPr/>
          <a:lstStyle/>
          <a:p>
            <a:r>
              <a:rPr lang="en-US" dirty="0" smtClean="0"/>
              <a:t>Biasing </a:t>
            </a:r>
            <a:endParaRPr lang="en-IN" dirty="0"/>
          </a:p>
        </p:txBody>
      </p:sp>
      <p:sp>
        <p:nvSpPr>
          <p:cNvPr id="3" name="Content Placeholder 2"/>
          <p:cNvSpPr>
            <a:spLocks noGrp="1"/>
          </p:cNvSpPr>
          <p:nvPr>
            <p:ph idx="1"/>
          </p:nvPr>
        </p:nvSpPr>
        <p:spPr>
          <a:xfrm>
            <a:off x="838200" y="1361986"/>
            <a:ext cx="10515600" cy="4652448"/>
          </a:xfrm>
        </p:spPr>
        <p:txBody>
          <a:bodyPr/>
          <a:lstStyle/>
          <a:p>
            <a:pPr algn="just"/>
            <a:r>
              <a:rPr lang="en-US" dirty="0"/>
              <a:t>When the PN junction diode is under zero bias condition, there is no external voltage applied and this means that the potential barrier at the junction does not allow the flow of current.</a:t>
            </a:r>
          </a:p>
          <a:p>
            <a:pPr algn="just"/>
            <a:r>
              <a:rPr lang="en-US" dirty="0"/>
              <a:t>When the PN junction diode is under forward bias condition, the p-type is connected to the positive terminal while the n-type is connected to the negative terminal of the external voltage. </a:t>
            </a:r>
            <a:endParaRPr lang="en-US" dirty="0" smtClean="0"/>
          </a:p>
          <a:p>
            <a:pPr algn="just"/>
            <a:r>
              <a:rPr lang="en-US" dirty="0" smtClean="0"/>
              <a:t>When </a:t>
            </a:r>
            <a:r>
              <a:rPr lang="en-US" dirty="0"/>
              <a:t>the diode is arranged in this manner, there is a reduction in the potential barrier. For silicone diodes, when the voltage is 0.7 V and for germanium diodes, when the voltage is 0.3 V, the potential barriers decrease and there is a flow of current.</a:t>
            </a:r>
          </a:p>
          <a:p>
            <a:pPr algn="just"/>
            <a:endParaRPr lang="en-IN" dirty="0"/>
          </a:p>
        </p:txBody>
      </p:sp>
    </p:spTree>
    <p:extLst>
      <p:ext uri="{BB962C8B-B14F-4D97-AF65-F5344CB8AC3E}">
        <p14:creationId xmlns:p14="http://schemas.microsoft.com/office/powerpoint/2010/main" val="1115198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Biasing</a:t>
            </a:r>
            <a:endParaRPr lang="en-IN" dirty="0"/>
          </a:p>
        </p:txBody>
      </p:sp>
      <p:sp>
        <p:nvSpPr>
          <p:cNvPr id="3" name="Content Placeholder 2"/>
          <p:cNvSpPr>
            <a:spLocks noGrp="1"/>
          </p:cNvSpPr>
          <p:nvPr>
            <p:ph idx="1"/>
          </p:nvPr>
        </p:nvSpPr>
        <p:spPr/>
        <p:txBody>
          <a:bodyPr>
            <a:normAutofit lnSpcReduction="10000"/>
          </a:bodyPr>
          <a:lstStyle/>
          <a:p>
            <a:pPr algn="just"/>
            <a:r>
              <a:rPr lang="en-US" dirty="0"/>
              <a:t>When the diode is in forward bias, the current increases slowly and the curve obtained is non-linear as the voltage applied to the diode is overcoming the potential barrier. Once the potential barrier is overcome by the diode, the diode behaves normally and the curve rises sharply as the external voltage increases and the curve obtained is linear.</a:t>
            </a:r>
          </a:p>
          <a:p>
            <a:pPr algn="just"/>
            <a:r>
              <a:rPr lang="en-US" dirty="0"/>
              <a:t>When the PN junction diode is under negative bias condition, the p-type is connected to the negative terminal while the n-type is connected to the positive terminal of the external voltage. This results in an increase in the potential barrier. Reverse saturation current flows in the beginning as minority carriers are present in the junction. </a:t>
            </a:r>
          </a:p>
          <a:p>
            <a:endParaRPr lang="en-IN" dirty="0"/>
          </a:p>
        </p:txBody>
      </p:sp>
    </p:spTree>
    <p:extLst>
      <p:ext uri="{BB962C8B-B14F-4D97-AF65-F5344CB8AC3E}">
        <p14:creationId xmlns:p14="http://schemas.microsoft.com/office/powerpoint/2010/main" val="6997262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p:cNvPicPr>
            <a:picLocks noGrp="1" noChangeAspect="1"/>
          </p:cNvPicPr>
          <p:nvPr>
            <p:ph idx="1"/>
          </p:nvPr>
        </p:nvPicPr>
        <p:blipFill>
          <a:blip r:embed="rId2"/>
          <a:stretch>
            <a:fillRect/>
          </a:stretch>
        </p:blipFill>
        <p:spPr>
          <a:xfrm>
            <a:off x="6567286" y="3232361"/>
            <a:ext cx="5624714" cy="2861111"/>
          </a:xfrm>
          <a:prstGeom prst="rect">
            <a:avLst/>
          </a:prstGeom>
        </p:spPr>
      </p:pic>
      <p:pic>
        <p:nvPicPr>
          <p:cNvPr id="4" name="Picture 3"/>
          <p:cNvPicPr>
            <a:picLocks noChangeAspect="1"/>
          </p:cNvPicPr>
          <p:nvPr/>
        </p:nvPicPr>
        <p:blipFill>
          <a:blip r:embed="rId3"/>
          <a:stretch>
            <a:fillRect/>
          </a:stretch>
        </p:blipFill>
        <p:spPr>
          <a:xfrm>
            <a:off x="3253592" y="149014"/>
            <a:ext cx="5420933" cy="3083347"/>
          </a:xfrm>
          <a:prstGeom prst="rect">
            <a:avLst/>
          </a:prstGeom>
        </p:spPr>
      </p:pic>
      <p:pic>
        <p:nvPicPr>
          <p:cNvPr id="6" name="Picture 5"/>
          <p:cNvPicPr>
            <a:picLocks noChangeAspect="1"/>
          </p:cNvPicPr>
          <p:nvPr/>
        </p:nvPicPr>
        <p:blipFill>
          <a:blip r:embed="rId4"/>
          <a:stretch>
            <a:fillRect/>
          </a:stretch>
        </p:blipFill>
        <p:spPr>
          <a:xfrm>
            <a:off x="339344" y="3085016"/>
            <a:ext cx="5629074" cy="3155799"/>
          </a:xfrm>
          <a:prstGeom prst="rect">
            <a:avLst/>
          </a:prstGeom>
        </p:spPr>
      </p:pic>
      <p:sp>
        <p:nvSpPr>
          <p:cNvPr id="7" name="TextBox 6"/>
          <p:cNvSpPr txBox="1"/>
          <p:nvPr/>
        </p:nvSpPr>
        <p:spPr>
          <a:xfrm>
            <a:off x="5057976" y="3079140"/>
            <a:ext cx="2415392" cy="369332"/>
          </a:xfrm>
          <a:prstGeom prst="rect">
            <a:avLst/>
          </a:prstGeom>
          <a:noFill/>
        </p:spPr>
        <p:txBody>
          <a:bodyPr wrap="square" rtlCol="0">
            <a:spAutoFit/>
          </a:bodyPr>
          <a:lstStyle/>
          <a:p>
            <a:r>
              <a:rPr lang="en-US" b="1" dirty="0" smtClean="0"/>
              <a:t>Zero Bias</a:t>
            </a:r>
            <a:endParaRPr lang="en-IN" b="1" dirty="0"/>
          </a:p>
        </p:txBody>
      </p:sp>
      <p:sp>
        <p:nvSpPr>
          <p:cNvPr id="8" name="TextBox 7"/>
          <p:cNvSpPr txBox="1"/>
          <p:nvPr/>
        </p:nvSpPr>
        <p:spPr>
          <a:xfrm>
            <a:off x="1148634" y="6374659"/>
            <a:ext cx="2415392" cy="369332"/>
          </a:xfrm>
          <a:prstGeom prst="rect">
            <a:avLst/>
          </a:prstGeom>
          <a:noFill/>
        </p:spPr>
        <p:txBody>
          <a:bodyPr wrap="square" rtlCol="0">
            <a:spAutoFit/>
          </a:bodyPr>
          <a:lstStyle/>
          <a:p>
            <a:r>
              <a:rPr lang="en-US" b="1" dirty="0" smtClean="0"/>
              <a:t>Forward Bias</a:t>
            </a:r>
            <a:endParaRPr lang="en-IN" b="1" dirty="0"/>
          </a:p>
        </p:txBody>
      </p:sp>
      <p:sp>
        <p:nvSpPr>
          <p:cNvPr id="9" name="TextBox 8"/>
          <p:cNvSpPr txBox="1"/>
          <p:nvPr/>
        </p:nvSpPr>
        <p:spPr>
          <a:xfrm>
            <a:off x="7598803" y="6189993"/>
            <a:ext cx="2415392" cy="369332"/>
          </a:xfrm>
          <a:prstGeom prst="rect">
            <a:avLst/>
          </a:prstGeom>
          <a:noFill/>
        </p:spPr>
        <p:txBody>
          <a:bodyPr wrap="square" rtlCol="0">
            <a:spAutoFit/>
          </a:bodyPr>
          <a:lstStyle/>
          <a:p>
            <a:r>
              <a:rPr lang="en-US" b="1" dirty="0" smtClean="0"/>
              <a:t>Reverse Bias</a:t>
            </a:r>
            <a:endParaRPr lang="en-IN" b="1" dirty="0"/>
          </a:p>
        </p:txBody>
      </p:sp>
    </p:spTree>
    <p:extLst>
      <p:ext uri="{BB962C8B-B14F-4D97-AF65-F5344CB8AC3E}">
        <p14:creationId xmlns:p14="http://schemas.microsoft.com/office/powerpoint/2010/main" val="39213445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PN Junction formula</a:t>
            </a:r>
            <a:endParaRPr lang="en-IN" dirty="0"/>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1086454" y="1923982"/>
            <a:ext cx="3390535" cy="999522"/>
          </a:xfrm>
          <a:prstGeom prst="rect">
            <a:avLst/>
          </a:prstGeom>
        </p:spPr>
      </p:pic>
      <p:pic>
        <p:nvPicPr>
          <p:cNvPr id="5" name="Picture 4"/>
          <p:cNvPicPr>
            <a:picLocks noChangeAspect="1"/>
          </p:cNvPicPr>
          <p:nvPr/>
        </p:nvPicPr>
        <p:blipFill>
          <a:blip r:embed="rId3"/>
          <a:stretch>
            <a:fillRect/>
          </a:stretch>
        </p:blipFill>
        <p:spPr>
          <a:xfrm>
            <a:off x="1086454" y="3238265"/>
            <a:ext cx="7350615" cy="2623936"/>
          </a:xfrm>
          <a:prstGeom prst="rect">
            <a:avLst/>
          </a:prstGeom>
        </p:spPr>
      </p:pic>
    </p:spTree>
    <p:extLst>
      <p:ext uri="{BB962C8B-B14F-4D97-AF65-F5344CB8AC3E}">
        <p14:creationId xmlns:p14="http://schemas.microsoft.com/office/powerpoint/2010/main" val="332069166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365125"/>
            <a:ext cx="9954296" cy="2457450"/>
          </a:xfrm>
          <a:prstGeom prst="rect">
            <a:avLst/>
          </a:prstGeom>
        </p:spPr>
      </p:pic>
      <p:pic>
        <p:nvPicPr>
          <p:cNvPr id="5" name="Picture 4"/>
          <p:cNvPicPr>
            <a:picLocks noChangeAspect="1"/>
          </p:cNvPicPr>
          <p:nvPr/>
        </p:nvPicPr>
        <p:blipFill>
          <a:blip r:embed="rId3"/>
          <a:stretch>
            <a:fillRect/>
          </a:stretch>
        </p:blipFill>
        <p:spPr>
          <a:xfrm>
            <a:off x="838200" y="3442818"/>
            <a:ext cx="10340662" cy="2419350"/>
          </a:xfrm>
          <a:prstGeom prst="rect">
            <a:avLst/>
          </a:prstGeom>
        </p:spPr>
      </p:pic>
    </p:spTree>
    <p:extLst>
      <p:ext uri="{BB962C8B-B14F-4D97-AF65-F5344CB8AC3E}">
        <p14:creationId xmlns:p14="http://schemas.microsoft.com/office/powerpoint/2010/main" val="11915468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32610"/>
          </a:xfrm>
        </p:spPr>
        <p:txBody>
          <a:bodyPr/>
          <a:lstStyle/>
          <a:p>
            <a:r>
              <a:rPr lang="en-US" dirty="0" smtClean="0"/>
              <a:t>Avalanche Breakdown</a:t>
            </a:r>
            <a:endParaRPr lang="en-IN" dirty="0"/>
          </a:p>
        </p:txBody>
      </p:sp>
      <p:sp>
        <p:nvSpPr>
          <p:cNvPr id="3" name="Content Placeholder 2"/>
          <p:cNvSpPr>
            <a:spLocks noGrp="1"/>
          </p:cNvSpPr>
          <p:nvPr>
            <p:ph idx="1"/>
          </p:nvPr>
        </p:nvSpPr>
        <p:spPr>
          <a:xfrm>
            <a:off x="838200" y="1220318"/>
            <a:ext cx="10515600" cy="5335027"/>
          </a:xfrm>
        </p:spPr>
        <p:txBody>
          <a:bodyPr>
            <a:normAutofit fontScale="85000" lnSpcReduction="20000"/>
          </a:bodyPr>
          <a:lstStyle/>
          <a:p>
            <a:pPr algn="just"/>
            <a:r>
              <a:rPr lang="en-US" dirty="0"/>
              <a:t>I</a:t>
            </a:r>
            <a:r>
              <a:rPr lang="en-US" baseline="-25000" dirty="0"/>
              <a:t>S</a:t>
            </a:r>
            <a:r>
              <a:rPr lang="en-US" dirty="0"/>
              <a:t> is observed to be almost independent of the applied voltage at its initial stage. However after reaching a particular point, the junction breaks-down leading to the heavy flow of reverse current through the device. </a:t>
            </a:r>
            <a:endParaRPr lang="en-US" dirty="0" smtClean="0"/>
          </a:p>
          <a:p>
            <a:pPr algn="just"/>
            <a:r>
              <a:rPr lang="en-US" dirty="0" smtClean="0"/>
              <a:t>This </a:t>
            </a:r>
            <a:r>
              <a:rPr lang="en-US" dirty="0"/>
              <a:t>is because, as the magnitude of the reverse voltage increases, the kinetic energy of the minority charge carriers also increase. These fast moving electrons collide with the other </a:t>
            </a:r>
            <a:r>
              <a:rPr lang="en-US" dirty="0">
                <a:hlinkClick r:id="rId2"/>
              </a:rPr>
              <a:t>atoms</a:t>
            </a:r>
            <a:r>
              <a:rPr lang="en-US" dirty="0"/>
              <a:t> in the device to knock-off some more electrons from them</a:t>
            </a:r>
            <a:r>
              <a:rPr lang="en-US" dirty="0" smtClean="0"/>
              <a:t>.</a:t>
            </a:r>
          </a:p>
          <a:p>
            <a:pPr algn="just"/>
            <a:r>
              <a:rPr lang="en-US" dirty="0"/>
              <a:t>The electrons so released further release much more electrons from the atoms by </a:t>
            </a:r>
            <a:r>
              <a:rPr lang="en-US" dirty="0">
                <a:hlinkClick r:id="rId3"/>
              </a:rPr>
              <a:t>breaking</a:t>
            </a:r>
            <a:r>
              <a:rPr lang="en-US" dirty="0"/>
              <a:t> the covalent bonds. This process is termed as carrier multiplication and leads to a considerable increase in the flow of current through the </a:t>
            </a:r>
            <a:r>
              <a:rPr lang="en-US" dirty="0">
                <a:hlinkClick r:id="rId4"/>
              </a:rPr>
              <a:t>p-n junction</a:t>
            </a:r>
            <a:r>
              <a:rPr lang="en-US" dirty="0"/>
              <a:t>. The associated phenomenon is called </a:t>
            </a:r>
            <a:r>
              <a:rPr lang="en-US" b="1" dirty="0"/>
              <a:t>Avalanche </a:t>
            </a:r>
            <a:r>
              <a:rPr lang="en-US" b="1" dirty="0" smtClean="0"/>
              <a:t>Breakdown</a:t>
            </a:r>
          </a:p>
          <a:p>
            <a:pPr algn="just"/>
            <a:r>
              <a:rPr lang="en-US" b="1" dirty="0"/>
              <a:t>Avalanche breakdown</a:t>
            </a:r>
            <a:r>
              <a:rPr lang="en-US" dirty="0"/>
              <a:t> occurs in lightly doped p-n junctions when the reverse voltage increases beyond 5 V. Further, it is difficult to control this phenomenon as the number of charge carriers generated cannot be directly controlled. Moreover the Avalanche breakdown voltage has positive temperature coefficient meaning which the </a:t>
            </a:r>
            <a:r>
              <a:rPr lang="en-US" b="1" dirty="0"/>
              <a:t>Avalanche breakdown</a:t>
            </a:r>
            <a:r>
              <a:rPr lang="en-US" dirty="0"/>
              <a:t> voltage increases with the increase in the junction temperature.</a:t>
            </a:r>
            <a:endParaRPr lang="en-IN" dirty="0"/>
          </a:p>
        </p:txBody>
      </p:sp>
    </p:spTree>
    <p:extLst>
      <p:ext uri="{BB962C8B-B14F-4D97-AF65-F5344CB8AC3E}">
        <p14:creationId xmlns:p14="http://schemas.microsoft.com/office/powerpoint/2010/main" val="17620631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PIV Rating</a:t>
            </a:r>
            <a:endParaRPr lang="en-IN" dirty="0"/>
          </a:p>
        </p:txBody>
      </p:sp>
      <p:sp>
        <p:nvSpPr>
          <p:cNvPr id="3" name="Content Placeholder 2"/>
          <p:cNvSpPr>
            <a:spLocks noGrp="1"/>
          </p:cNvSpPr>
          <p:nvPr>
            <p:ph idx="1"/>
          </p:nvPr>
        </p:nvSpPr>
        <p:spPr/>
        <p:txBody>
          <a:bodyPr/>
          <a:lstStyle/>
          <a:p>
            <a:r>
              <a:rPr lang="en-US" dirty="0" smtClean="0"/>
              <a:t>The maximum reverse-bias potential that can be applied before entering the breakdown region is called the peak inverse voltage (referred to simply as the PIV rating) or the peak reverse voltage (denoted the PRV rating). </a:t>
            </a:r>
            <a:endParaRPr lang="en-IN" dirty="0"/>
          </a:p>
        </p:txBody>
      </p:sp>
    </p:spTree>
    <p:extLst>
      <p:ext uri="{BB962C8B-B14F-4D97-AF65-F5344CB8AC3E}">
        <p14:creationId xmlns:p14="http://schemas.microsoft.com/office/powerpoint/2010/main" val="8166560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7711" t="33230" r="36514" b="13034"/>
          <a:stretch/>
        </p:blipFill>
        <p:spPr>
          <a:xfrm>
            <a:off x="734096" y="365125"/>
            <a:ext cx="10516612" cy="5696497"/>
          </a:xfrm>
          <a:prstGeom prst="rect">
            <a:avLst/>
          </a:prstGeom>
        </p:spPr>
      </p:pic>
    </p:spTree>
    <p:extLst>
      <p:ext uri="{BB962C8B-B14F-4D97-AF65-F5344CB8AC3E}">
        <p14:creationId xmlns:p14="http://schemas.microsoft.com/office/powerpoint/2010/main" val="13235639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838200" y="365125"/>
            <a:ext cx="7777766" cy="6151585"/>
          </a:xfrm>
          <a:prstGeom prst="rect">
            <a:avLst/>
          </a:prstGeom>
        </p:spPr>
      </p:pic>
    </p:spTree>
    <p:extLst>
      <p:ext uri="{BB962C8B-B14F-4D97-AF65-F5344CB8AC3E}">
        <p14:creationId xmlns:p14="http://schemas.microsoft.com/office/powerpoint/2010/main" val="25788744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30170"/>
          </a:xfrm>
        </p:spPr>
        <p:txBody>
          <a:bodyPr>
            <a:normAutofit fontScale="90000"/>
          </a:bodyPr>
          <a:lstStyle/>
          <a:p>
            <a:r>
              <a:rPr lang="en-US" dirty="0" smtClean="0"/>
              <a:t>Bipolar Junction Transistor</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189686" y="995295"/>
            <a:ext cx="9555051" cy="5862705"/>
          </a:xfrm>
          <a:prstGeom prst="rect">
            <a:avLst/>
          </a:prstGeom>
        </p:spPr>
      </p:pic>
    </p:spTree>
    <p:extLst>
      <p:ext uri="{BB962C8B-B14F-4D97-AF65-F5344CB8AC3E}">
        <p14:creationId xmlns:p14="http://schemas.microsoft.com/office/powerpoint/2010/main" val="624653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semiconductors</a:t>
            </a:r>
            <a:endParaRPr lang="en-IN" dirty="0"/>
          </a:p>
        </p:txBody>
      </p:sp>
      <p:sp>
        <p:nvSpPr>
          <p:cNvPr id="3" name="Content Placeholder 2"/>
          <p:cNvSpPr>
            <a:spLocks noGrp="1"/>
          </p:cNvSpPr>
          <p:nvPr>
            <p:ph idx="1"/>
          </p:nvPr>
        </p:nvSpPr>
        <p:spPr/>
        <p:txBody>
          <a:bodyPr/>
          <a:lstStyle/>
          <a:p>
            <a:r>
              <a:rPr lang="en-US" dirty="0"/>
              <a:t>The </a:t>
            </a:r>
            <a:r>
              <a:rPr lang="en-US" b="1" dirty="0"/>
              <a:t>Semiconductors</a:t>
            </a:r>
            <a:r>
              <a:rPr lang="en-US" dirty="0"/>
              <a:t>, such as Germanium, Silicon, Carbon, Selenium, etc. are the materials which are neither conductors nor insulators. </a:t>
            </a:r>
            <a:endParaRPr lang="en-US" dirty="0" smtClean="0"/>
          </a:p>
          <a:p>
            <a:r>
              <a:rPr lang="en-US" dirty="0" smtClean="0"/>
              <a:t>The </a:t>
            </a:r>
            <a:r>
              <a:rPr lang="en-US" dirty="0"/>
              <a:t>conductivity of these materials lies in between or middle of the conductivity of conductors and insulators. </a:t>
            </a:r>
            <a:endParaRPr lang="en-US" dirty="0" smtClean="0"/>
          </a:p>
          <a:p>
            <a:r>
              <a:rPr lang="en-US" dirty="0" smtClean="0"/>
              <a:t>Semiconductors </a:t>
            </a:r>
            <a:r>
              <a:rPr lang="en-US" dirty="0"/>
              <a:t>have some useful properties and are extensively used for the preparation of solid-state devices like the diode, transistor, etc.</a:t>
            </a:r>
            <a:endParaRPr lang="en-IN" dirty="0"/>
          </a:p>
        </p:txBody>
      </p:sp>
    </p:spTree>
    <p:extLst>
      <p:ext uri="{BB962C8B-B14F-4D97-AF65-F5344CB8AC3E}">
        <p14:creationId xmlns:p14="http://schemas.microsoft.com/office/powerpoint/2010/main" val="136593646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045" y="125323"/>
            <a:ext cx="10515600" cy="523517"/>
          </a:xfrm>
        </p:spPr>
        <p:txBody>
          <a:bodyPr>
            <a:normAutofit fontScale="90000"/>
          </a:bodyPr>
          <a:lstStyle/>
          <a:p>
            <a:r>
              <a:rPr lang="en-US" dirty="0" smtClean="0"/>
              <a:t>Construction of BJT</a:t>
            </a:r>
            <a:endParaRPr lang="en-IN" dirty="0"/>
          </a:p>
        </p:txBody>
      </p:sp>
      <p:pic>
        <p:nvPicPr>
          <p:cNvPr id="4" name="Picture 3"/>
          <p:cNvPicPr>
            <a:picLocks noChangeAspect="1"/>
          </p:cNvPicPr>
          <p:nvPr/>
        </p:nvPicPr>
        <p:blipFill rotWithShape="1">
          <a:blip r:embed="rId2"/>
          <a:srcRect t="7277"/>
          <a:stretch/>
        </p:blipFill>
        <p:spPr>
          <a:xfrm>
            <a:off x="1794321" y="827960"/>
            <a:ext cx="8302715" cy="5532769"/>
          </a:xfrm>
          <a:prstGeom prst="rect">
            <a:avLst/>
          </a:prstGeom>
        </p:spPr>
      </p:pic>
    </p:spTree>
    <p:extLst>
      <p:ext uri="{BB962C8B-B14F-4D97-AF65-F5344CB8AC3E}">
        <p14:creationId xmlns:p14="http://schemas.microsoft.com/office/powerpoint/2010/main" val="21913560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5307" y="528033"/>
            <a:ext cx="10851524" cy="6130343"/>
          </a:xfrm>
        </p:spPr>
        <p:txBody>
          <a:bodyPr>
            <a:normAutofit lnSpcReduction="10000"/>
          </a:bodyPr>
          <a:lstStyle/>
          <a:p>
            <a:r>
              <a:rPr lang="en-US" b="1" dirty="0" smtClean="0"/>
              <a:t>Emitter: </a:t>
            </a:r>
            <a:r>
              <a:rPr lang="en-US" dirty="0" smtClean="0"/>
              <a:t>The portion on one side of transistor that supplies charge carriers (i.e. electrons or holes) to the other two portions. The emitter is a heavily doped region. </a:t>
            </a:r>
          </a:p>
          <a:p>
            <a:r>
              <a:rPr lang="en-US" dirty="0" smtClean="0"/>
              <a:t>Emitter of PNP transistor supplies hole charges to its junction with the base. Similarly, the emitter of NPN transistor supplies free electrons to its junction with the base.</a:t>
            </a:r>
          </a:p>
          <a:p>
            <a:r>
              <a:rPr lang="en-US" b="1" dirty="0" smtClean="0"/>
              <a:t>Collector</a:t>
            </a:r>
            <a:r>
              <a:rPr lang="en-US" dirty="0" smtClean="0"/>
              <a:t> is the portion on the other side of the transistor (i.e. the side opposite to the emitter) that collects the charge carriers (i.e. electrons or holes). </a:t>
            </a:r>
          </a:p>
          <a:p>
            <a:r>
              <a:rPr lang="en-US" dirty="0" smtClean="0"/>
              <a:t>The doping level of the collector is in between the heavily doping of emitter and the light doping of the base. </a:t>
            </a:r>
          </a:p>
          <a:p>
            <a:r>
              <a:rPr lang="en-US" b="1" dirty="0" smtClean="0"/>
              <a:t>Base:</a:t>
            </a:r>
            <a:r>
              <a:rPr lang="en-US" dirty="0" smtClean="0"/>
              <a:t> The middle portion which forms two PN junctions between the emitter and the collector is called the base. The base of transistor is thin, as compared to the emitter and is a lightly doped portion. The function of base is to control the flow of charge carrier.</a:t>
            </a:r>
            <a:endParaRPr lang="en-IN" dirty="0"/>
          </a:p>
        </p:txBody>
      </p:sp>
    </p:spTree>
    <p:extLst>
      <p:ext uri="{BB962C8B-B14F-4D97-AF65-F5344CB8AC3E}">
        <p14:creationId xmlns:p14="http://schemas.microsoft.com/office/powerpoint/2010/main" val="23751681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BJT Biasing</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1690688"/>
            <a:ext cx="10392177" cy="4782840"/>
          </a:xfrm>
          <a:prstGeom prst="rect">
            <a:avLst/>
          </a:prstGeom>
        </p:spPr>
      </p:pic>
    </p:spTree>
    <p:extLst>
      <p:ext uri="{BB962C8B-B14F-4D97-AF65-F5344CB8AC3E}">
        <p14:creationId xmlns:p14="http://schemas.microsoft.com/office/powerpoint/2010/main" val="1169384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146" y="156636"/>
            <a:ext cx="10515600" cy="1037752"/>
          </a:xfrm>
        </p:spPr>
        <p:txBody>
          <a:bodyPr>
            <a:normAutofit fontScale="90000"/>
          </a:bodyPr>
          <a:lstStyle/>
          <a:p>
            <a:pPr algn="ctr"/>
            <a:r>
              <a:rPr lang="en-US" dirty="0" smtClean="0"/>
              <a:t>Majority and minority carrier flow of a </a:t>
            </a:r>
            <a:r>
              <a:rPr lang="en-US" dirty="0" err="1" smtClean="0"/>
              <a:t>pnp</a:t>
            </a:r>
            <a:r>
              <a:rPr lang="en-US" dirty="0" smtClean="0"/>
              <a:t> transistor. </a:t>
            </a:r>
            <a:endParaRPr lang="en-IN" dirty="0"/>
          </a:p>
        </p:txBody>
      </p:sp>
      <p:pic>
        <p:nvPicPr>
          <p:cNvPr id="4" name="Picture 3"/>
          <p:cNvPicPr>
            <a:picLocks noChangeAspect="1"/>
          </p:cNvPicPr>
          <p:nvPr/>
        </p:nvPicPr>
        <p:blipFill>
          <a:blip r:embed="rId2"/>
          <a:stretch>
            <a:fillRect/>
          </a:stretch>
        </p:blipFill>
        <p:spPr>
          <a:xfrm>
            <a:off x="641525" y="2748955"/>
            <a:ext cx="5954736" cy="3989975"/>
          </a:xfrm>
          <a:prstGeom prst="rect">
            <a:avLst/>
          </a:prstGeom>
        </p:spPr>
      </p:pic>
      <p:sp>
        <p:nvSpPr>
          <p:cNvPr id="6" name="Rectangle 5"/>
          <p:cNvSpPr/>
          <p:nvPr/>
        </p:nvSpPr>
        <p:spPr>
          <a:xfrm>
            <a:off x="6974013" y="3734208"/>
            <a:ext cx="4735271" cy="369332"/>
          </a:xfrm>
          <a:prstGeom prst="rect">
            <a:avLst/>
          </a:prstGeom>
        </p:spPr>
        <p:txBody>
          <a:bodyPr wrap="none">
            <a:spAutoFit/>
          </a:bodyPr>
          <a:lstStyle/>
          <a:p>
            <a:r>
              <a:rPr lang="en-US" dirty="0" smtClean="0"/>
              <a:t>Applying Kirchhoff’s current law to the transistor</a:t>
            </a:r>
            <a:endParaRPr lang="en-IN" dirty="0"/>
          </a:p>
        </p:txBody>
      </p:sp>
      <p:pic>
        <p:nvPicPr>
          <p:cNvPr id="7" name="Picture 6"/>
          <p:cNvPicPr>
            <a:picLocks noChangeAspect="1"/>
          </p:cNvPicPr>
          <p:nvPr/>
        </p:nvPicPr>
        <p:blipFill>
          <a:blip r:embed="rId3"/>
          <a:stretch>
            <a:fillRect/>
          </a:stretch>
        </p:blipFill>
        <p:spPr>
          <a:xfrm>
            <a:off x="7967137" y="4317351"/>
            <a:ext cx="2457161" cy="853181"/>
          </a:xfrm>
          <a:prstGeom prst="rect">
            <a:avLst/>
          </a:prstGeom>
        </p:spPr>
      </p:pic>
      <p:pic>
        <p:nvPicPr>
          <p:cNvPr id="8" name="Picture 7"/>
          <p:cNvPicPr>
            <a:picLocks noChangeAspect="1"/>
          </p:cNvPicPr>
          <p:nvPr/>
        </p:nvPicPr>
        <p:blipFill>
          <a:blip r:embed="rId4"/>
          <a:stretch>
            <a:fillRect/>
          </a:stretch>
        </p:blipFill>
        <p:spPr>
          <a:xfrm>
            <a:off x="7200709" y="5228822"/>
            <a:ext cx="4281880" cy="837127"/>
          </a:xfrm>
          <a:prstGeom prst="rect">
            <a:avLst/>
          </a:prstGeom>
        </p:spPr>
      </p:pic>
      <p:sp>
        <p:nvSpPr>
          <p:cNvPr id="9" name="Rectangle 8"/>
          <p:cNvSpPr/>
          <p:nvPr/>
        </p:nvSpPr>
        <p:spPr>
          <a:xfrm>
            <a:off x="752715" y="1494801"/>
            <a:ext cx="10593572" cy="923330"/>
          </a:xfrm>
          <a:prstGeom prst="rect">
            <a:avLst/>
          </a:prstGeom>
        </p:spPr>
        <p:txBody>
          <a:bodyPr wrap="square">
            <a:spAutoFit/>
          </a:bodyPr>
          <a:lstStyle/>
          <a:p>
            <a:r>
              <a:rPr lang="en-US" b="1" dirty="0" smtClean="0">
                <a:solidFill>
                  <a:srgbClr val="0070C0"/>
                </a:solidFill>
              </a:rPr>
              <a:t>With the external sources, VEE and VCC, connected as shown: </a:t>
            </a:r>
          </a:p>
          <a:p>
            <a:r>
              <a:rPr lang="en-US" b="1" dirty="0" smtClean="0">
                <a:solidFill>
                  <a:srgbClr val="0070C0"/>
                </a:solidFill>
              </a:rPr>
              <a:t>• The emitter-base junction is forward biased </a:t>
            </a:r>
          </a:p>
          <a:p>
            <a:r>
              <a:rPr lang="en-US" b="1" dirty="0" smtClean="0">
                <a:solidFill>
                  <a:srgbClr val="0070C0"/>
                </a:solidFill>
              </a:rPr>
              <a:t>• The base-collector junction is reverse biased</a:t>
            </a:r>
            <a:endParaRPr lang="en-IN" b="1" dirty="0">
              <a:solidFill>
                <a:srgbClr val="0070C0"/>
              </a:solidFill>
            </a:endParaRPr>
          </a:p>
        </p:txBody>
      </p:sp>
    </p:spTree>
    <p:extLst>
      <p:ext uri="{BB962C8B-B14F-4D97-AF65-F5344CB8AC3E}">
        <p14:creationId xmlns:p14="http://schemas.microsoft.com/office/powerpoint/2010/main" val="34600518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20486"/>
          </a:xfrm>
        </p:spPr>
        <p:txBody>
          <a:bodyPr>
            <a:noAutofit/>
          </a:bodyPr>
          <a:lstStyle/>
          <a:p>
            <a:pPr algn="ctr"/>
            <a:r>
              <a:rPr lang="en-IN" sz="3600" dirty="0" smtClean="0"/>
              <a:t>Common Base Configuration</a:t>
            </a:r>
            <a:endParaRPr lang="en-IN" sz="3600" dirty="0"/>
          </a:p>
        </p:txBody>
      </p:sp>
      <p:pic>
        <p:nvPicPr>
          <p:cNvPr id="5" name="Content Placeholder 4"/>
          <p:cNvPicPr>
            <a:picLocks noGrp="1" noChangeAspect="1"/>
          </p:cNvPicPr>
          <p:nvPr>
            <p:ph idx="1"/>
          </p:nvPr>
        </p:nvPicPr>
        <p:blipFill>
          <a:blip r:embed="rId2"/>
          <a:stretch>
            <a:fillRect/>
          </a:stretch>
        </p:blipFill>
        <p:spPr>
          <a:xfrm>
            <a:off x="8481073" y="785612"/>
            <a:ext cx="3710927" cy="5697446"/>
          </a:xfrm>
          <a:prstGeom prst="rect">
            <a:avLst/>
          </a:prstGeom>
        </p:spPr>
      </p:pic>
      <p:pic>
        <p:nvPicPr>
          <p:cNvPr id="4" name="Picture 3"/>
          <p:cNvPicPr>
            <a:picLocks noChangeAspect="1"/>
          </p:cNvPicPr>
          <p:nvPr/>
        </p:nvPicPr>
        <p:blipFill>
          <a:blip r:embed="rId3"/>
          <a:stretch>
            <a:fillRect/>
          </a:stretch>
        </p:blipFill>
        <p:spPr>
          <a:xfrm>
            <a:off x="0" y="979199"/>
            <a:ext cx="3821538" cy="5746153"/>
          </a:xfrm>
          <a:prstGeom prst="rect">
            <a:avLst/>
          </a:prstGeom>
        </p:spPr>
      </p:pic>
      <p:pic>
        <p:nvPicPr>
          <p:cNvPr id="6" name="Picture 5"/>
          <p:cNvPicPr>
            <a:picLocks noChangeAspect="1"/>
          </p:cNvPicPr>
          <p:nvPr/>
        </p:nvPicPr>
        <p:blipFill>
          <a:blip r:embed="rId4"/>
          <a:stretch>
            <a:fillRect/>
          </a:stretch>
        </p:blipFill>
        <p:spPr>
          <a:xfrm>
            <a:off x="4447773" y="1864417"/>
            <a:ext cx="2781300" cy="1171575"/>
          </a:xfrm>
          <a:prstGeom prst="rect">
            <a:avLst/>
          </a:prstGeom>
        </p:spPr>
      </p:pic>
      <p:pic>
        <p:nvPicPr>
          <p:cNvPr id="7" name="Picture 6"/>
          <p:cNvPicPr>
            <a:picLocks noChangeAspect="1"/>
          </p:cNvPicPr>
          <p:nvPr/>
        </p:nvPicPr>
        <p:blipFill>
          <a:blip r:embed="rId5"/>
          <a:stretch>
            <a:fillRect/>
          </a:stretch>
        </p:blipFill>
        <p:spPr>
          <a:xfrm>
            <a:off x="3947542" y="3852275"/>
            <a:ext cx="4286250" cy="1828800"/>
          </a:xfrm>
          <a:prstGeom prst="rect">
            <a:avLst/>
          </a:prstGeom>
        </p:spPr>
      </p:pic>
    </p:spTree>
    <p:extLst>
      <p:ext uri="{BB962C8B-B14F-4D97-AF65-F5344CB8AC3E}">
        <p14:creationId xmlns:p14="http://schemas.microsoft.com/office/powerpoint/2010/main" val="924972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106106" y="194457"/>
            <a:ext cx="9312901" cy="6437853"/>
          </a:xfrm>
          <a:prstGeom prst="rect">
            <a:avLst/>
          </a:prstGeom>
        </p:spPr>
      </p:pic>
    </p:spTree>
    <p:extLst>
      <p:ext uri="{BB962C8B-B14F-4D97-AF65-F5344CB8AC3E}">
        <p14:creationId xmlns:p14="http://schemas.microsoft.com/office/powerpoint/2010/main" val="3717349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5169" y="207265"/>
            <a:ext cx="10515600" cy="244698"/>
          </a:xfrm>
        </p:spPr>
        <p:txBody>
          <a:bodyPr>
            <a:noAutofit/>
          </a:bodyPr>
          <a:lstStyle/>
          <a:p>
            <a:r>
              <a:rPr lang="en-US" sz="2800" b="1" dirty="0" smtClean="0">
                <a:solidFill>
                  <a:srgbClr val="0070C0"/>
                </a:solidFill>
                <a:latin typeface="+mn-lt"/>
              </a:rPr>
              <a:t>Output Characteristics</a:t>
            </a:r>
            <a:endParaRPr lang="en-IN" sz="2800" b="1" dirty="0">
              <a:solidFill>
                <a:srgbClr val="0070C0"/>
              </a:solidFill>
              <a:latin typeface="+mn-lt"/>
            </a:endParaRPr>
          </a:p>
        </p:txBody>
      </p:sp>
      <p:pic>
        <p:nvPicPr>
          <p:cNvPr id="4" name="Picture 3"/>
          <p:cNvPicPr>
            <a:picLocks noChangeAspect="1"/>
          </p:cNvPicPr>
          <p:nvPr/>
        </p:nvPicPr>
        <p:blipFill>
          <a:blip r:embed="rId2"/>
          <a:stretch>
            <a:fillRect/>
          </a:stretch>
        </p:blipFill>
        <p:spPr>
          <a:xfrm>
            <a:off x="458810" y="551388"/>
            <a:ext cx="7056054" cy="5649309"/>
          </a:xfrm>
          <a:prstGeom prst="rect">
            <a:avLst/>
          </a:prstGeom>
        </p:spPr>
      </p:pic>
      <p:pic>
        <p:nvPicPr>
          <p:cNvPr id="5" name="Picture 4"/>
          <p:cNvPicPr>
            <a:picLocks noChangeAspect="1"/>
          </p:cNvPicPr>
          <p:nvPr/>
        </p:nvPicPr>
        <p:blipFill>
          <a:blip r:embed="rId3"/>
          <a:stretch>
            <a:fillRect/>
          </a:stretch>
        </p:blipFill>
        <p:spPr>
          <a:xfrm>
            <a:off x="7630522" y="1854558"/>
            <a:ext cx="3154739" cy="2834693"/>
          </a:xfrm>
          <a:prstGeom prst="rect">
            <a:avLst/>
          </a:prstGeom>
        </p:spPr>
      </p:pic>
      <p:pic>
        <p:nvPicPr>
          <p:cNvPr id="6" name="Picture 5"/>
          <p:cNvPicPr>
            <a:picLocks noChangeAspect="1"/>
          </p:cNvPicPr>
          <p:nvPr/>
        </p:nvPicPr>
        <p:blipFill>
          <a:blip r:embed="rId4"/>
          <a:stretch>
            <a:fillRect/>
          </a:stretch>
        </p:blipFill>
        <p:spPr>
          <a:xfrm>
            <a:off x="730783" y="5630678"/>
            <a:ext cx="6848475" cy="762000"/>
          </a:xfrm>
          <a:prstGeom prst="rect">
            <a:avLst/>
          </a:prstGeom>
        </p:spPr>
      </p:pic>
    </p:spTree>
    <p:extLst>
      <p:ext uri="{BB962C8B-B14F-4D97-AF65-F5344CB8AC3E}">
        <p14:creationId xmlns:p14="http://schemas.microsoft.com/office/powerpoint/2010/main" val="32020070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rotWithShape="1">
          <a:blip r:embed="rId2"/>
          <a:srcRect l="21606" t="-386" r="24071" b="386"/>
          <a:stretch/>
        </p:blipFill>
        <p:spPr>
          <a:xfrm>
            <a:off x="7090893" y="0"/>
            <a:ext cx="4262907" cy="6667952"/>
          </a:xfrm>
          <a:prstGeom prst="rect">
            <a:avLst/>
          </a:prstGeom>
        </p:spPr>
      </p:pic>
      <p:pic>
        <p:nvPicPr>
          <p:cNvPr id="5" name="Picture 4"/>
          <p:cNvPicPr>
            <a:picLocks noChangeAspect="1"/>
          </p:cNvPicPr>
          <p:nvPr/>
        </p:nvPicPr>
        <p:blipFill>
          <a:blip r:embed="rId3"/>
          <a:stretch>
            <a:fillRect/>
          </a:stretch>
        </p:blipFill>
        <p:spPr>
          <a:xfrm>
            <a:off x="838200" y="365124"/>
            <a:ext cx="5381625" cy="3408385"/>
          </a:xfrm>
          <a:prstGeom prst="rect">
            <a:avLst/>
          </a:prstGeom>
        </p:spPr>
      </p:pic>
    </p:spTree>
    <p:extLst>
      <p:ext uri="{BB962C8B-B14F-4D97-AF65-F5344CB8AC3E}">
        <p14:creationId xmlns:p14="http://schemas.microsoft.com/office/powerpoint/2010/main" val="34000668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22289" y="262094"/>
            <a:ext cx="10417935" cy="6238630"/>
          </a:xfrm>
          <a:prstGeom prst="rect">
            <a:avLst/>
          </a:prstGeom>
        </p:spPr>
      </p:pic>
    </p:spTree>
    <p:extLst>
      <p:ext uri="{BB962C8B-B14F-4D97-AF65-F5344CB8AC3E}">
        <p14:creationId xmlns:p14="http://schemas.microsoft.com/office/powerpoint/2010/main" val="3653216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72002"/>
          </a:xfrm>
        </p:spPr>
        <p:txBody>
          <a:bodyPr>
            <a:normAutofit fontScale="90000"/>
          </a:bodyPr>
          <a:lstStyle/>
          <a:p>
            <a:r>
              <a:rPr lang="en-US" dirty="0" smtClean="0"/>
              <a:t>Common Emitter Configuration</a:t>
            </a:r>
            <a:endParaRPr lang="en-IN" dirty="0"/>
          </a:p>
        </p:txBody>
      </p:sp>
      <p:pic>
        <p:nvPicPr>
          <p:cNvPr id="4" name="Picture 3"/>
          <p:cNvPicPr>
            <a:picLocks noChangeAspect="1"/>
          </p:cNvPicPr>
          <p:nvPr/>
        </p:nvPicPr>
        <p:blipFill rotWithShape="1">
          <a:blip r:embed="rId2"/>
          <a:srcRect r="50527"/>
          <a:stretch/>
        </p:blipFill>
        <p:spPr>
          <a:xfrm>
            <a:off x="467750" y="1189186"/>
            <a:ext cx="3822285" cy="5219633"/>
          </a:xfrm>
          <a:prstGeom prst="rect">
            <a:avLst/>
          </a:prstGeom>
        </p:spPr>
      </p:pic>
      <p:pic>
        <p:nvPicPr>
          <p:cNvPr id="5" name="Picture 4"/>
          <p:cNvPicPr>
            <a:picLocks noChangeAspect="1"/>
          </p:cNvPicPr>
          <p:nvPr/>
        </p:nvPicPr>
        <p:blipFill rotWithShape="1">
          <a:blip r:embed="rId2"/>
          <a:srcRect l="49221" b="2249"/>
          <a:stretch/>
        </p:blipFill>
        <p:spPr>
          <a:xfrm>
            <a:off x="7482625" y="898683"/>
            <a:ext cx="4141631" cy="5386208"/>
          </a:xfrm>
          <a:prstGeom prst="rect">
            <a:avLst/>
          </a:prstGeom>
        </p:spPr>
      </p:pic>
      <p:sp>
        <p:nvSpPr>
          <p:cNvPr id="6" name="Rectangle 5"/>
          <p:cNvSpPr/>
          <p:nvPr/>
        </p:nvSpPr>
        <p:spPr>
          <a:xfrm>
            <a:off x="4533363" y="1648495"/>
            <a:ext cx="3129567" cy="180277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a:off x="4623515" y="1811220"/>
            <a:ext cx="3039415" cy="1477328"/>
          </a:xfrm>
          <a:prstGeom prst="rect">
            <a:avLst/>
          </a:prstGeom>
          <a:noFill/>
        </p:spPr>
        <p:txBody>
          <a:bodyPr wrap="square" rtlCol="0">
            <a:spAutoFit/>
          </a:bodyPr>
          <a:lstStyle/>
          <a:p>
            <a:r>
              <a:rPr lang="en-US" b="1" dirty="0"/>
              <a:t>T</a:t>
            </a:r>
            <a:r>
              <a:rPr lang="en-US" b="1" dirty="0" smtClean="0"/>
              <a:t>he emitter is common to both the input and output terminals (in this case common to both the base and collector terminals).</a:t>
            </a:r>
            <a:endParaRPr lang="en-IN" b="1" dirty="0"/>
          </a:p>
        </p:txBody>
      </p:sp>
      <p:pic>
        <p:nvPicPr>
          <p:cNvPr id="10242" name="Picture 2" descr="Common Emitter (CE) Configuration or Common Emitter Amplifier"/>
          <p:cNvPicPr>
            <a:picLocks noChangeAspect="1" noChangeArrowheads="1"/>
          </p:cNvPicPr>
          <p:nvPr/>
        </p:nvPicPr>
        <p:blipFill rotWithShape="1">
          <a:blip r:embed="rId3">
            <a:extLst>
              <a:ext uri="{28A0092B-C50C-407E-A947-70E740481C1C}">
                <a14:useLocalDpi xmlns:a14="http://schemas.microsoft.com/office/drawing/2010/main" val="0"/>
              </a:ext>
            </a:extLst>
          </a:blip>
          <a:srcRect t="48526" b="4681"/>
          <a:stretch/>
        </p:blipFill>
        <p:spPr bwMode="auto">
          <a:xfrm>
            <a:off x="4093469" y="3512828"/>
            <a:ext cx="3829050" cy="2215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499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49275"/>
          </a:xfrm>
        </p:spPr>
        <p:txBody>
          <a:bodyPr>
            <a:normAutofit fontScale="90000"/>
          </a:bodyPr>
          <a:lstStyle/>
          <a:p>
            <a:r>
              <a:rPr lang="en-US" dirty="0" smtClean="0"/>
              <a:t>What are semiconductors</a:t>
            </a:r>
            <a:endParaRPr lang="en-IN" dirty="0"/>
          </a:p>
        </p:txBody>
      </p:sp>
      <p:sp>
        <p:nvSpPr>
          <p:cNvPr id="3" name="Content Placeholder 2"/>
          <p:cNvSpPr>
            <a:spLocks noGrp="1"/>
          </p:cNvSpPr>
          <p:nvPr>
            <p:ph idx="1"/>
          </p:nvPr>
        </p:nvSpPr>
        <p:spPr>
          <a:xfrm>
            <a:off x="838200" y="1078650"/>
            <a:ext cx="11203546" cy="5412301"/>
          </a:xfrm>
        </p:spPr>
        <p:txBody>
          <a:bodyPr>
            <a:normAutofit lnSpcReduction="10000"/>
          </a:bodyPr>
          <a:lstStyle/>
          <a:p>
            <a:pPr algn="just"/>
            <a:r>
              <a:rPr lang="en-US" dirty="0"/>
              <a:t>Although the valence band of these substances is almost filled and the conduction band is almost empty as in case of insulators, but the forbidden energy gap between the valence band and the conduction band is very small (nearly 1 electron volt</a:t>
            </a:r>
            <a:r>
              <a:rPr lang="en-US" dirty="0" smtClean="0"/>
              <a:t>)</a:t>
            </a:r>
          </a:p>
          <a:p>
            <a:pPr algn="just"/>
            <a:r>
              <a:rPr lang="en-US" dirty="0"/>
              <a:t>Therefore, an electric field, smaller than insulators and greater than conductors is required to push the valence electrons to the conduction band</a:t>
            </a:r>
            <a:r>
              <a:rPr lang="en-US" dirty="0" smtClean="0"/>
              <a:t>.</a:t>
            </a:r>
          </a:p>
          <a:p>
            <a:pPr fontAlgn="base"/>
            <a:r>
              <a:rPr lang="en-US" dirty="0"/>
              <a:t>Few of the electrons cross the conduction band even at room temperature as some of the heat energy are imparted to the valence electrons.</a:t>
            </a:r>
          </a:p>
          <a:p>
            <a:pPr fontAlgn="base"/>
            <a:r>
              <a:rPr lang="en-US" dirty="0"/>
              <a:t>As the temperature increases, more and more number of valence electrons cross over to the conduction band and the conductivity of the material increases. </a:t>
            </a:r>
            <a:r>
              <a:rPr lang="en-US" b="1" i="1" dirty="0"/>
              <a:t>Thus, these materials have a negative temperature coefficient of </a:t>
            </a:r>
            <a:r>
              <a:rPr lang="en-US" b="1" i="1" dirty="0" smtClean="0"/>
              <a:t>resistance</a:t>
            </a:r>
            <a:r>
              <a:rPr lang="en-IN" dirty="0" smtClean="0"/>
              <a:t>.</a:t>
            </a:r>
            <a:endParaRPr lang="en-US" b="1" i="1" dirty="0"/>
          </a:p>
        </p:txBody>
      </p:sp>
    </p:spTree>
    <p:extLst>
      <p:ext uri="{BB962C8B-B14F-4D97-AF65-F5344CB8AC3E}">
        <p14:creationId xmlns:p14="http://schemas.microsoft.com/office/powerpoint/2010/main" val="286948112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72002"/>
          </a:xfrm>
        </p:spPr>
        <p:txBody>
          <a:bodyPr>
            <a:normAutofit fontScale="90000"/>
          </a:bodyPr>
          <a:lstStyle/>
          <a:p>
            <a:r>
              <a:rPr lang="en-US" b="1" dirty="0" smtClean="0">
                <a:solidFill>
                  <a:srgbClr val="0070C0"/>
                </a:solidFill>
              </a:rPr>
              <a:t>Input Characteristics</a:t>
            </a:r>
            <a:endParaRPr lang="en-IN" b="1" dirty="0">
              <a:solidFill>
                <a:srgbClr val="0070C0"/>
              </a:solidFill>
            </a:endParaRPr>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1337504"/>
            <a:ext cx="4668860" cy="4683635"/>
          </a:xfrm>
          <a:prstGeom prst="rect">
            <a:avLst/>
          </a:prstGeom>
        </p:spPr>
      </p:pic>
      <p:sp>
        <p:nvSpPr>
          <p:cNvPr id="5" name="Rectangle 4"/>
          <p:cNvSpPr/>
          <p:nvPr/>
        </p:nvSpPr>
        <p:spPr>
          <a:xfrm>
            <a:off x="6585665" y="2001419"/>
            <a:ext cx="4029478" cy="1200329"/>
          </a:xfrm>
          <a:prstGeom prst="rect">
            <a:avLst/>
          </a:prstGeom>
        </p:spPr>
        <p:txBody>
          <a:bodyPr wrap="square">
            <a:spAutoFit/>
          </a:bodyPr>
          <a:lstStyle/>
          <a:p>
            <a:r>
              <a:rPr lang="en-US" b="1" dirty="0" smtClean="0"/>
              <a:t>The input characteristics are a plot of the input current ( I B ) versus the input voltage ( V BE ) for a range of values of output voltage ( V CE ).</a:t>
            </a:r>
            <a:endParaRPr lang="en-IN" b="1" dirty="0"/>
          </a:p>
        </p:txBody>
      </p:sp>
    </p:spTree>
    <p:extLst>
      <p:ext uri="{BB962C8B-B14F-4D97-AF65-F5344CB8AC3E}">
        <p14:creationId xmlns:p14="http://schemas.microsoft.com/office/powerpoint/2010/main" val="16422781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4372" y="374117"/>
            <a:ext cx="10515600" cy="716700"/>
          </a:xfrm>
        </p:spPr>
        <p:txBody>
          <a:bodyPr>
            <a:normAutofit/>
          </a:bodyPr>
          <a:lstStyle/>
          <a:p>
            <a:r>
              <a:rPr lang="en-US" sz="2800" b="1" dirty="0" smtClean="0">
                <a:solidFill>
                  <a:srgbClr val="0070C0"/>
                </a:solidFill>
              </a:rPr>
              <a:t>Output Characteristics</a:t>
            </a:r>
            <a:endParaRPr lang="en-IN" sz="2800" b="1" dirty="0">
              <a:solidFill>
                <a:srgbClr val="0070C0"/>
              </a:solidFill>
            </a:endParaRPr>
          </a:p>
        </p:txBody>
      </p:sp>
      <p:sp>
        <p:nvSpPr>
          <p:cNvPr id="3" name="Content Placeholder 2"/>
          <p:cNvSpPr>
            <a:spLocks noGrp="1"/>
          </p:cNvSpPr>
          <p:nvPr>
            <p:ph idx="1"/>
          </p:nvPr>
        </p:nvSpPr>
        <p:spPr>
          <a:xfrm>
            <a:off x="6589152" y="699010"/>
            <a:ext cx="3996744" cy="1338828"/>
          </a:xfrm>
        </p:spPr>
        <p:txBody>
          <a:bodyPr wrap="square">
            <a:spAutoFit/>
          </a:bodyPr>
          <a:lstStyle/>
          <a:p>
            <a:pPr marL="0" indent="0" algn="just">
              <a:buNone/>
            </a:pPr>
            <a:r>
              <a:rPr lang="en-US" sz="1800" b="1" dirty="0"/>
              <a:t>For the common-emitter configuration the output characteristics are a plot of the output current ( I C ) versus output voltage ( V CE ) for a range of values of input current ( I B ).</a:t>
            </a:r>
            <a:endParaRPr lang="en-IN" sz="1800" b="1" dirty="0"/>
          </a:p>
        </p:txBody>
      </p:sp>
      <p:pic>
        <p:nvPicPr>
          <p:cNvPr id="4" name="Picture 3"/>
          <p:cNvPicPr>
            <a:picLocks noChangeAspect="1"/>
          </p:cNvPicPr>
          <p:nvPr/>
        </p:nvPicPr>
        <p:blipFill>
          <a:blip r:embed="rId2"/>
          <a:stretch>
            <a:fillRect/>
          </a:stretch>
        </p:blipFill>
        <p:spPr>
          <a:xfrm>
            <a:off x="0" y="1096163"/>
            <a:ext cx="6386848" cy="5322373"/>
          </a:xfrm>
          <a:prstGeom prst="rect">
            <a:avLst/>
          </a:prstGeom>
        </p:spPr>
      </p:pic>
      <p:sp>
        <p:nvSpPr>
          <p:cNvPr id="5" name="Rectangle 4"/>
          <p:cNvSpPr/>
          <p:nvPr/>
        </p:nvSpPr>
        <p:spPr>
          <a:xfrm>
            <a:off x="6555346" y="2201281"/>
            <a:ext cx="4434626" cy="1200329"/>
          </a:xfrm>
          <a:prstGeom prst="rect">
            <a:avLst/>
          </a:prstGeom>
        </p:spPr>
        <p:txBody>
          <a:bodyPr wrap="square">
            <a:spAutoFit/>
          </a:bodyPr>
          <a:lstStyle/>
          <a:p>
            <a:r>
              <a:rPr lang="en-US" b="1" dirty="0" smtClean="0"/>
              <a:t>In the active region of a common-emitter amplifier, the base–emitter junction is forward-biased, whereas the collector–base junction is reverse-biased. </a:t>
            </a:r>
            <a:endParaRPr lang="en-IN" b="1" dirty="0"/>
          </a:p>
        </p:txBody>
      </p:sp>
      <p:sp>
        <p:nvSpPr>
          <p:cNvPr id="6" name="Rectangle 5"/>
          <p:cNvSpPr/>
          <p:nvPr/>
        </p:nvSpPr>
        <p:spPr>
          <a:xfrm>
            <a:off x="6555346" y="3757350"/>
            <a:ext cx="5374783" cy="2308324"/>
          </a:xfrm>
          <a:prstGeom prst="rect">
            <a:avLst/>
          </a:prstGeom>
        </p:spPr>
        <p:txBody>
          <a:bodyPr wrap="square">
            <a:spAutoFit/>
          </a:bodyPr>
          <a:lstStyle/>
          <a:p>
            <a:pPr algn="just"/>
            <a:r>
              <a:rPr lang="en-US" b="1" dirty="0" smtClean="0"/>
              <a:t>The cutoff region for the common-emitter configuration is not as well defined as for the common-base configuration. Note on the collector characteristics of Fig. 3.14 that I C is not equal to zero when I B is zero. For the common-base configuration, when the input current I E was equal to zero, the collector current was equal only to the reverse saturation current I CO , so that the curve I E0</a:t>
            </a:r>
            <a:endParaRPr lang="en-IN" b="1" dirty="0"/>
          </a:p>
        </p:txBody>
      </p:sp>
    </p:spTree>
    <p:extLst>
      <p:ext uri="{BB962C8B-B14F-4D97-AF65-F5344CB8AC3E}">
        <p14:creationId xmlns:p14="http://schemas.microsoft.com/office/powerpoint/2010/main" val="5944966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p:cNvPicPr>
            <a:picLocks noGrp="1" noChangeAspect="1"/>
          </p:cNvPicPr>
          <p:nvPr>
            <p:ph idx="1"/>
          </p:nvPr>
        </p:nvPicPr>
        <p:blipFill>
          <a:blip r:embed="rId2"/>
          <a:stretch>
            <a:fillRect/>
          </a:stretch>
        </p:blipFill>
        <p:spPr>
          <a:xfrm>
            <a:off x="4000185" y="3599354"/>
            <a:ext cx="4191630" cy="1796413"/>
          </a:xfrm>
          <a:prstGeom prst="rect">
            <a:avLst/>
          </a:prstGeom>
        </p:spPr>
      </p:pic>
      <p:pic>
        <p:nvPicPr>
          <p:cNvPr id="4" name="Picture 3"/>
          <p:cNvPicPr>
            <a:picLocks noChangeAspect="1"/>
          </p:cNvPicPr>
          <p:nvPr/>
        </p:nvPicPr>
        <p:blipFill>
          <a:blip r:embed="rId3"/>
          <a:stretch>
            <a:fillRect/>
          </a:stretch>
        </p:blipFill>
        <p:spPr>
          <a:xfrm>
            <a:off x="838200" y="1825625"/>
            <a:ext cx="9832752" cy="1638792"/>
          </a:xfrm>
          <a:prstGeom prst="rect">
            <a:avLst/>
          </a:prstGeom>
        </p:spPr>
      </p:pic>
    </p:spTree>
    <p:extLst>
      <p:ext uri="{BB962C8B-B14F-4D97-AF65-F5344CB8AC3E}">
        <p14:creationId xmlns:p14="http://schemas.microsoft.com/office/powerpoint/2010/main" val="40743728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6335"/>
            <a:ext cx="10515600" cy="639427"/>
          </a:xfrm>
        </p:spPr>
        <p:txBody>
          <a:bodyPr>
            <a:normAutofit fontScale="90000"/>
          </a:bodyPr>
          <a:lstStyle/>
          <a:p>
            <a:pPr algn="ctr"/>
            <a:r>
              <a:rPr lang="en-US" b="1" dirty="0" smtClean="0"/>
              <a:t>Beta (</a:t>
            </a:r>
            <a:r>
              <a:rPr lang="el-GR" sz="5400" b="1" dirty="0" smtClean="0"/>
              <a:t>ᵦ</a:t>
            </a:r>
            <a:r>
              <a:rPr lang="en-US" sz="5400" b="1" dirty="0" smtClean="0"/>
              <a:t>)</a:t>
            </a:r>
            <a:endParaRPr lang="en-IN" sz="5400" b="1" dirty="0"/>
          </a:p>
        </p:txBody>
      </p:sp>
      <p:sp>
        <p:nvSpPr>
          <p:cNvPr id="3" name="Content Placeholder 2"/>
          <p:cNvSpPr>
            <a:spLocks noGrp="1"/>
          </p:cNvSpPr>
          <p:nvPr>
            <p:ph idx="1"/>
          </p:nvPr>
        </p:nvSpPr>
        <p:spPr>
          <a:xfrm>
            <a:off x="541987" y="1180943"/>
            <a:ext cx="4764110" cy="4351338"/>
          </a:xfrm>
        </p:spPr>
        <p:txBody>
          <a:bodyPr>
            <a:normAutofit fontScale="85000" lnSpcReduction="20000"/>
          </a:bodyPr>
          <a:lstStyle/>
          <a:p>
            <a:pPr algn="just"/>
            <a:r>
              <a:rPr lang="en-US" dirty="0" smtClean="0"/>
              <a:t>In the dc mode the levels of I C and I B are related by a quantity called beta and defined by the following equation: </a:t>
            </a:r>
          </a:p>
          <a:p>
            <a:pPr algn="just"/>
            <a:endParaRPr lang="en-US" dirty="0"/>
          </a:p>
          <a:p>
            <a:pPr algn="just"/>
            <a:endParaRPr lang="en-US" dirty="0" smtClean="0"/>
          </a:p>
          <a:p>
            <a:pPr algn="just"/>
            <a:endParaRPr lang="en-US" dirty="0"/>
          </a:p>
          <a:p>
            <a:pPr algn="just"/>
            <a:endParaRPr lang="en-US" dirty="0" smtClean="0"/>
          </a:p>
          <a:p>
            <a:pPr algn="just"/>
            <a:r>
              <a:rPr lang="en-US" dirty="0" smtClean="0"/>
              <a:t>where I C and I B are determined at a particular operating point on the characteristics. For practical devices the level of b typically ranges from about 50 to over 400, with most in the midrange.</a:t>
            </a:r>
            <a:endParaRPr lang="en-IN" dirty="0"/>
          </a:p>
        </p:txBody>
      </p:sp>
      <p:pic>
        <p:nvPicPr>
          <p:cNvPr id="4" name="Picture 3"/>
          <p:cNvPicPr>
            <a:picLocks noChangeAspect="1"/>
          </p:cNvPicPr>
          <p:nvPr/>
        </p:nvPicPr>
        <p:blipFill>
          <a:blip r:embed="rId2"/>
          <a:stretch>
            <a:fillRect/>
          </a:stretch>
        </p:blipFill>
        <p:spPr>
          <a:xfrm>
            <a:off x="1842886" y="2299807"/>
            <a:ext cx="1707535" cy="1289363"/>
          </a:xfrm>
          <a:prstGeom prst="rect">
            <a:avLst/>
          </a:prstGeom>
        </p:spPr>
      </p:pic>
      <p:sp>
        <p:nvSpPr>
          <p:cNvPr id="5" name="Rectangle 4"/>
          <p:cNvSpPr/>
          <p:nvPr/>
        </p:nvSpPr>
        <p:spPr>
          <a:xfrm>
            <a:off x="6117464" y="1180943"/>
            <a:ext cx="5721679" cy="4550156"/>
          </a:xfrm>
          <a:prstGeom prst="rect">
            <a:avLst/>
          </a:prstGeom>
        </p:spPr>
        <p:txBody>
          <a:bodyPr vert="horz" lIns="91440" tIns="45720" rIns="91440" bIns="45720" rtlCol="0">
            <a:normAutofit fontScale="92500" lnSpcReduction="20000"/>
          </a:bodyPr>
          <a:lstStyle/>
          <a:p>
            <a:pPr marL="228600" indent="-228600" algn="just">
              <a:lnSpc>
                <a:spcPct val="90000"/>
              </a:lnSpc>
              <a:spcBef>
                <a:spcPts val="1000"/>
              </a:spcBef>
              <a:buFont typeface="Arial" panose="020B0604020202020204" pitchFamily="34" charset="0"/>
              <a:buChar char="•"/>
            </a:pPr>
            <a:r>
              <a:rPr lang="en-US" sz="2800" dirty="0"/>
              <a:t>For ac situations an ac beta is defined as </a:t>
            </a:r>
            <a:r>
              <a:rPr lang="en-US" sz="2800" dirty="0" smtClean="0"/>
              <a:t>follows:</a:t>
            </a:r>
          </a:p>
          <a:p>
            <a:pPr marL="228600" indent="-228600" algn="just">
              <a:lnSpc>
                <a:spcPct val="90000"/>
              </a:lnSpc>
              <a:spcBef>
                <a:spcPts val="1000"/>
              </a:spcBef>
              <a:buFont typeface="Arial" panose="020B0604020202020204" pitchFamily="34" charset="0"/>
              <a:buChar char="•"/>
            </a:pPr>
            <a:endParaRPr lang="en-US" sz="2800" dirty="0"/>
          </a:p>
          <a:p>
            <a:pPr marL="228600" indent="-228600" algn="just">
              <a:lnSpc>
                <a:spcPct val="90000"/>
              </a:lnSpc>
              <a:spcBef>
                <a:spcPts val="1000"/>
              </a:spcBef>
              <a:buFont typeface="Arial" panose="020B0604020202020204" pitchFamily="34" charset="0"/>
              <a:buChar char="•"/>
            </a:pPr>
            <a:endParaRPr lang="en-US" sz="2800" dirty="0" smtClean="0"/>
          </a:p>
          <a:p>
            <a:pPr marL="228600" indent="-228600" algn="just">
              <a:lnSpc>
                <a:spcPct val="90000"/>
              </a:lnSpc>
              <a:spcBef>
                <a:spcPts val="1000"/>
              </a:spcBef>
              <a:buFont typeface="Arial" panose="020B0604020202020204" pitchFamily="34" charset="0"/>
              <a:buChar char="•"/>
            </a:pPr>
            <a:endParaRPr lang="en-US" sz="2800" dirty="0"/>
          </a:p>
          <a:p>
            <a:pPr marL="228600" indent="-228600" algn="just">
              <a:lnSpc>
                <a:spcPct val="90000"/>
              </a:lnSpc>
              <a:spcBef>
                <a:spcPts val="1000"/>
              </a:spcBef>
              <a:buFont typeface="Arial" panose="020B0604020202020204" pitchFamily="34" charset="0"/>
              <a:buChar char="•"/>
            </a:pPr>
            <a:endParaRPr lang="en-US" sz="2800" dirty="0" smtClean="0"/>
          </a:p>
          <a:p>
            <a:pPr marL="228600" indent="-228600" algn="just">
              <a:lnSpc>
                <a:spcPct val="90000"/>
              </a:lnSpc>
              <a:spcBef>
                <a:spcPts val="1000"/>
              </a:spcBef>
              <a:buFont typeface="Arial" panose="020B0604020202020204" pitchFamily="34" charset="0"/>
              <a:buChar char="•"/>
            </a:pPr>
            <a:endParaRPr lang="en-US" sz="2800" dirty="0"/>
          </a:p>
          <a:p>
            <a:pPr marL="228600" indent="-228600" algn="just">
              <a:lnSpc>
                <a:spcPct val="90000"/>
              </a:lnSpc>
              <a:spcBef>
                <a:spcPts val="1000"/>
              </a:spcBef>
              <a:buFont typeface="Arial" panose="020B0604020202020204" pitchFamily="34" charset="0"/>
              <a:buChar char="•"/>
            </a:pPr>
            <a:r>
              <a:rPr lang="en-US" sz="2400" dirty="0" smtClean="0"/>
              <a:t>The formal name for bac is common-emitter , forward-current , amplification factor . Since the collector current is usually the output current for a common-emitter configuration and the base current is the input current, the term amplification is included</a:t>
            </a:r>
            <a:endParaRPr lang="en-US" sz="2800" dirty="0" smtClean="0"/>
          </a:p>
          <a:p>
            <a:pPr marL="228600" indent="-228600" algn="just">
              <a:lnSpc>
                <a:spcPct val="90000"/>
              </a:lnSpc>
              <a:spcBef>
                <a:spcPts val="1000"/>
              </a:spcBef>
              <a:buFont typeface="Arial" panose="020B0604020202020204" pitchFamily="34" charset="0"/>
              <a:buChar char="•"/>
            </a:pPr>
            <a:endParaRPr lang="en-IN" sz="2800" dirty="0"/>
          </a:p>
        </p:txBody>
      </p:sp>
      <p:pic>
        <p:nvPicPr>
          <p:cNvPr id="6" name="Picture 5"/>
          <p:cNvPicPr>
            <a:picLocks noChangeAspect="1"/>
          </p:cNvPicPr>
          <p:nvPr/>
        </p:nvPicPr>
        <p:blipFill>
          <a:blip r:embed="rId3"/>
          <a:stretch>
            <a:fillRect/>
          </a:stretch>
        </p:blipFill>
        <p:spPr>
          <a:xfrm>
            <a:off x="7255970" y="2299807"/>
            <a:ext cx="3137281" cy="1351977"/>
          </a:xfrm>
          <a:prstGeom prst="rect">
            <a:avLst/>
          </a:prstGeom>
        </p:spPr>
      </p:pic>
    </p:spTree>
    <p:extLst>
      <p:ext uri="{BB962C8B-B14F-4D97-AF65-F5344CB8AC3E}">
        <p14:creationId xmlns:p14="http://schemas.microsoft.com/office/powerpoint/2010/main" val="20346373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75033"/>
          </a:xfrm>
        </p:spPr>
        <p:txBody>
          <a:bodyPr>
            <a:normAutofit fontScale="90000"/>
          </a:bodyPr>
          <a:lstStyle/>
          <a:p>
            <a:pPr algn="ctr"/>
            <a:r>
              <a:rPr lang="en-US" dirty="0" smtClean="0"/>
              <a:t>Relationship between Alpha and Beta</a:t>
            </a:r>
            <a:endParaRPr lang="en-IN" dirty="0"/>
          </a:p>
        </p:txBody>
      </p:sp>
      <p:pic>
        <p:nvPicPr>
          <p:cNvPr id="5" name="Content Placeholder 4"/>
          <p:cNvPicPr>
            <a:picLocks noGrp="1" noChangeAspect="1"/>
          </p:cNvPicPr>
          <p:nvPr>
            <p:ph idx="1"/>
          </p:nvPr>
        </p:nvPicPr>
        <p:blipFill>
          <a:blip r:embed="rId2"/>
          <a:stretch>
            <a:fillRect/>
          </a:stretch>
        </p:blipFill>
        <p:spPr>
          <a:xfrm>
            <a:off x="6078828" y="1111134"/>
            <a:ext cx="5911403" cy="5534362"/>
          </a:xfrm>
          <a:prstGeom prst="rect">
            <a:avLst/>
          </a:prstGeom>
          <a:ln>
            <a:solidFill>
              <a:schemeClr val="tx1"/>
            </a:solidFill>
          </a:ln>
        </p:spPr>
      </p:pic>
      <p:pic>
        <p:nvPicPr>
          <p:cNvPr id="4" name="Picture 3"/>
          <p:cNvPicPr>
            <a:picLocks noChangeAspect="1"/>
          </p:cNvPicPr>
          <p:nvPr/>
        </p:nvPicPr>
        <p:blipFill>
          <a:blip r:embed="rId3"/>
          <a:stretch>
            <a:fillRect/>
          </a:stretch>
        </p:blipFill>
        <p:spPr>
          <a:xfrm>
            <a:off x="155619" y="1111134"/>
            <a:ext cx="5755783" cy="5534362"/>
          </a:xfrm>
          <a:prstGeom prst="rect">
            <a:avLst/>
          </a:prstGeom>
          <a:ln>
            <a:solidFill>
              <a:schemeClr val="tx1"/>
            </a:solidFill>
          </a:ln>
        </p:spPr>
      </p:pic>
    </p:spTree>
    <p:extLst>
      <p:ext uri="{BB962C8B-B14F-4D97-AF65-F5344CB8AC3E}">
        <p14:creationId xmlns:p14="http://schemas.microsoft.com/office/powerpoint/2010/main" val="20972555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62154"/>
          </a:xfrm>
        </p:spPr>
        <p:txBody>
          <a:bodyPr>
            <a:normAutofit fontScale="90000"/>
          </a:bodyPr>
          <a:lstStyle/>
          <a:p>
            <a:r>
              <a:rPr lang="en-US" dirty="0" smtClean="0"/>
              <a:t>Breakdown Region</a:t>
            </a:r>
            <a:br>
              <a:rPr lang="en-US" dirty="0" smtClean="0"/>
            </a:br>
            <a:r>
              <a:rPr lang="en-US" dirty="0" smtClean="0"/>
              <a:t>CE Configuration</a:t>
            </a:r>
            <a:endParaRPr lang="en-IN" dirty="0"/>
          </a:p>
        </p:txBody>
      </p:sp>
      <p:sp>
        <p:nvSpPr>
          <p:cNvPr id="3" name="Content Placeholder 2"/>
          <p:cNvSpPr>
            <a:spLocks noGrp="1"/>
          </p:cNvSpPr>
          <p:nvPr>
            <p:ph idx="1"/>
          </p:nvPr>
        </p:nvSpPr>
        <p:spPr>
          <a:xfrm>
            <a:off x="5718220" y="365126"/>
            <a:ext cx="6272011" cy="6357646"/>
          </a:xfrm>
        </p:spPr>
        <p:txBody>
          <a:bodyPr>
            <a:normAutofit fontScale="70000" lnSpcReduction="20000"/>
          </a:bodyPr>
          <a:lstStyle/>
          <a:p>
            <a:pPr algn="just"/>
            <a:r>
              <a:rPr lang="en-US" dirty="0" smtClean="0"/>
              <a:t>At high levels of base current the currents almost climb vertically, whereas at lower levels a region develops that seems to back up on itself. </a:t>
            </a:r>
          </a:p>
          <a:p>
            <a:pPr algn="just"/>
            <a:r>
              <a:rPr lang="en-US" dirty="0" smtClean="0"/>
              <a:t>This region is particularly noteworthy because an increase in current is resulting in a drop in voltage— totally different from that of any resistive element where an increase in current results in an increase in potential drop across the resistor. </a:t>
            </a:r>
          </a:p>
          <a:p>
            <a:pPr algn="just"/>
            <a:r>
              <a:rPr lang="en-US" dirty="0" smtClean="0"/>
              <a:t>This region is said to have </a:t>
            </a:r>
            <a:r>
              <a:rPr lang="en-US" b="1" dirty="0" smtClean="0"/>
              <a:t>Negative Resistance Characteristics.</a:t>
            </a:r>
          </a:p>
          <a:p>
            <a:pPr algn="just"/>
            <a:r>
              <a:rPr lang="en-US" dirty="0" smtClean="0"/>
              <a:t>For this breakdown region there are two reasons for the dramatic change in the curves. One is the </a:t>
            </a:r>
            <a:r>
              <a:rPr lang="en-US" b="1" dirty="0" smtClean="0"/>
              <a:t>avalanche breakdown </a:t>
            </a:r>
            <a:r>
              <a:rPr lang="en-US" dirty="0" smtClean="0"/>
              <a:t>mentioned for the common-base configuration, whereas the other, called </a:t>
            </a:r>
            <a:r>
              <a:rPr lang="en-US" b="1" dirty="0" smtClean="0"/>
              <a:t>punch-through,</a:t>
            </a:r>
            <a:r>
              <a:rPr lang="en-US" dirty="0" smtClean="0"/>
              <a:t> is due to the </a:t>
            </a:r>
            <a:r>
              <a:rPr lang="en-US" b="1" dirty="0" smtClean="0"/>
              <a:t>Early Effect </a:t>
            </a:r>
            <a:r>
              <a:rPr lang="en-US" dirty="0" smtClean="0"/>
              <a:t>.</a:t>
            </a:r>
          </a:p>
          <a:p>
            <a:pPr algn="just"/>
            <a:r>
              <a:rPr lang="en-US" dirty="0" smtClean="0"/>
              <a:t>In total the avalanche effect is dominant because any increase in base current due to the breakdown phenomena will be increase the resulting collector current by a factor beta.</a:t>
            </a:r>
          </a:p>
          <a:p>
            <a:pPr algn="just"/>
            <a:r>
              <a:rPr lang="en-US" dirty="0" smtClean="0"/>
              <a:t>This increase in collector current will then contribute to the ionization (generation of free carriers) process during breakdown, which will cause a further increase in base current and even higher levels of collector current. </a:t>
            </a:r>
            <a:endParaRPr lang="en-IN" dirty="0"/>
          </a:p>
        </p:txBody>
      </p:sp>
      <p:pic>
        <p:nvPicPr>
          <p:cNvPr id="4" name="Picture 3"/>
          <p:cNvPicPr>
            <a:picLocks noChangeAspect="1"/>
          </p:cNvPicPr>
          <p:nvPr/>
        </p:nvPicPr>
        <p:blipFill>
          <a:blip r:embed="rId2"/>
          <a:stretch>
            <a:fillRect/>
          </a:stretch>
        </p:blipFill>
        <p:spPr>
          <a:xfrm>
            <a:off x="505802" y="1227049"/>
            <a:ext cx="5212418" cy="5135115"/>
          </a:xfrm>
          <a:prstGeom prst="rect">
            <a:avLst/>
          </a:prstGeom>
        </p:spPr>
      </p:pic>
    </p:spTree>
    <p:extLst>
      <p:ext uri="{BB962C8B-B14F-4D97-AF65-F5344CB8AC3E}">
        <p14:creationId xmlns:p14="http://schemas.microsoft.com/office/powerpoint/2010/main" val="3586244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36396"/>
          </a:xfrm>
        </p:spPr>
        <p:txBody>
          <a:bodyPr>
            <a:normAutofit fontScale="90000"/>
          </a:bodyPr>
          <a:lstStyle/>
          <a:p>
            <a:r>
              <a:rPr lang="en-US" dirty="0" smtClean="0"/>
              <a:t>Common Collector Configuration</a:t>
            </a:r>
            <a:endParaRPr lang="en-IN" dirty="0"/>
          </a:p>
        </p:txBody>
      </p:sp>
      <p:pic>
        <p:nvPicPr>
          <p:cNvPr id="4" name="Content Placeholder 3"/>
          <p:cNvPicPr>
            <a:picLocks noGrp="1" noChangeAspect="1"/>
          </p:cNvPicPr>
          <p:nvPr>
            <p:ph idx="1"/>
          </p:nvPr>
        </p:nvPicPr>
        <p:blipFill>
          <a:blip r:embed="rId2"/>
          <a:stretch>
            <a:fillRect/>
          </a:stretch>
        </p:blipFill>
        <p:spPr>
          <a:xfrm>
            <a:off x="303793" y="1130377"/>
            <a:ext cx="4114027" cy="5257543"/>
          </a:xfrm>
          <a:prstGeom prst="rect">
            <a:avLst/>
          </a:prstGeom>
        </p:spPr>
      </p:pic>
      <p:pic>
        <p:nvPicPr>
          <p:cNvPr id="5" name="Picture 4"/>
          <p:cNvPicPr>
            <a:picLocks noChangeAspect="1"/>
          </p:cNvPicPr>
          <p:nvPr/>
        </p:nvPicPr>
        <p:blipFill>
          <a:blip r:embed="rId3"/>
          <a:stretch>
            <a:fillRect/>
          </a:stretch>
        </p:blipFill>
        <p:spPr>
          <a:xfrm>
            <a:off x="7886164" y="1130377"/>
            <a:ext cx="4181341" cy="5229873"/>
          </a:xfrm>
          <a:prstGeom prst="rect">
            <a:avLst/>
          </a:prstGeom>
        </p:spPr>
      </p:pic>
      <p:sp>
        <p:nvSpPr>
          <p:cNvPr id="6" name="TextBox 5"/>
          <p:cNvSpPr txBox="1"/>
          <p:nvPr/>
        </p:nvSpPr>
        <p:spPr>
          <a:xfrm>
            <a:off x="4576292" y="1257428"/>
            <a:ext cx="3039415" cy="1477328"/>
          </a:xfrm>
          <a:prstGeom prst="rect">
            <a:avLst/>
          </a:prstGeom>
          <a:noFill/>
          <a:ln>
            <a:solidFill>
              <a:schemeClr val="tx1"/>
            </a:solidFill>
          </a:ln>
        </p:spPr>
        <p:txBody>
          <a:bodyPr wrap="square" rtlCol="0">
            <a:spAutoFit/>
          </a:bodyPr>
          <a:lstStyle/>
          <a:p>
            <a:r>
              <a:rPr lang="en-US" b="1" dirty="0" smtClean="0"/>
              <a:t>The collector is tied to ground even though the transistor is connected in a manner similar to the common-emitter configuration</a:t>
            </a:r>
            <a:endParaRPr lang="en-IN" b="1" dirty="0"/>
          </a:p>
        </p:txBody>
      </p:sp>
      <p:sp>
        <p:nvSpPr>
          <p:cNvPr id="7" name="Rectangle 6"/>
          <p:cNvSpPr/>
          <p:nvPr/>
        </p:nvSpPr>
        <p:spPr>
          <a:xfrm>
            <a:off x="4052551" y="3156527"/>
            <a:ext cx="4086896" cy="1754326"/>
          </a:xfrm>
          <a:prstGeom prst="rect">
            <a:avLst/>
          </a:prstGeom>
          <a:ln>
            <a:solidFill>
              <a:schemeClr val="tx1"/>
            </a:solidFill>
          </a:ln>
        </p:spPr>
        <p:txBody>
          <a:bodyPr wrap="square">
            <a:spAutoFit/>
          </a:bodyPr>
          <a:lstStyle/>
          <a:p>
            <a:pPr algn="just"/>
            <a:r>
              <a:rPr lang="en-US" b="1" dirty="0" smtClean="0"/>
              <a:t>The common-collector configuration is used primarily for impedance-matching purposes since it has a high input impedance and low output impedance, opposite to that of the common-base and common emitter configurations. </a:t>
            </a:r>
            <a:endParaRPr lang="en-IN" b="1" dirty="0"/>
          </a:p>
        </p:txBody>
      </p:sp>
      <p:pic>
        <p:nvPicPr>
          <p:cNvPr id="8" name="Picture 7"/>
          <p:cNvPicPr>
            <a:picLocks noChangeAspect="1"/>
          </p:cNvPicPr>
          <p:nvPr/>
        </p:nvPicPr>
        <p:blipFill>
          <a:blip r:embed="rId4"/>
          <a:stretch>
            <a:fillRect/>
          </a:stretch>
        </p:blipFill>
        <p:spPr>
          <a:xfrm>
            <a:off x="4893470" y="5015786"/>
            <a:ext cx="2133600" cy="1842214"/>
          </a:xfrm>
          <a:prstGeom prst="rect">
            <a:avLst/>
          </a:prstGeom>
        </p:spPr>
      </p:pic>
      <p:sp>
        <p:nvSpPr>
          <p:cNvPr id="9" name="Down Arrow 8"/>
          <p:cNvSpPr/>
          <p:nvPr/>
        </p:nvSpPr>
        <p:spPr>
          <a:xfrm>
            <a:off x="5640946" y="5015786"/>
            <a:ext cx="167426" cy="2903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340205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Characteristics of CC configuration</a:t>
            </a:r>
            <a:endParaRPr lang="en-IN" dirty="0"/>
          </a:p>
        </p:txBody>
      </p:sp>
      <p:sp>
        <p:nvSpPr>
          <p:cNvPr id="4" name="Rectangle 3"/>
          <p:cNvSpPr/>
          <p:nvPr/>
        </p:nvSpPr>
        <p:spPr>
          <a:xfrm>
            <a:off x="948744" y="1825625"/>
            <a:ext cx="4859628" cy="3139321"/>
          </a:xfrm>
          <a:prstGeom prst="rect">
            <a:avLst/>
          </a:prstGeom>
        </p:spPr>
        <p:txBody>
          <a:bodyPr wrap="square">
            <a:spAutoFit/>
          </a:bodyPr>
          <a:lstStyle/>
          <a:p>
            <a:pPr algn="just"/>
            <a:r>
              <a:rPr lang="en-US" dirty="0" smtClean="0"/>
              <a:t>The </a:t>
            </a:r>
            <a:r>
              <a:rPr lang="en-US" b="1" dirty="0" smtClean="0"/>
              <a:t>Output characteristics </a:t>
            </a:r>
            <a:r>
              <a:rPr lang="en-US" dirty="0" smtClean="0"/>
              <a:t>of the common-collector configuration are the same as for the common-emitter configuration. For the common-collector configuration the output characteristics are a plot of I E versus V CE for a range of values of I</a:t>
            </a:r>
            <a:r>
              <a:rPr lang="en-US" sz="1200" dirty="0" smtClean="0"/>
              <a:t>B</a:t>
            </a:r>
            <a:r>
              <a:rPr lang="en-US" dirty="0" smtClean="0"/>
              <a:t> .</a:t>
            </a:r>
          </a:p>
          <a:p>
            <a:pPr algn="just"/>
            <a:endParaRPr lang="en-US" dirty="0"/>
          </a:p>
          <a:p>
            <a:pPr algn="just"/>
            <a:r>
              <a:rPr lang="en-US" dirty="0" smtClean="0"/>
              <a:t>For the </a:t>
            </a:r>
            <a:r>
              <a:rPr lang="en-US" b="1" dirty="0" smtClean="0"/>
              <a:t>input</a:t>
            </a:r>
            <a:r>
              <a:rPr lang="en-US" dirty="0" smtClean="0"/>
              <a:t> circuit of the common-collector configuration the common-emitter base characteristics are sufficient for obtaining the required information. </a:t>
            </a:r>
            <a:endParaRPr lang="en-IN" dirty="0"/>
          </a:p>
        </p:txBody>
      </p:sp>
    </p:spTree>
    <p:extLst>
      <p:ext uri="{BB962C8B-B14F-4D97-AF65-F5344CB8AC3E}">
        <p14:creationId xmlns:p14="http://schemas.microsoft.com/office/powerpoint/2010/main" val="24264264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49275"/>
          </a:xfrm>
        </p:spPr>
        <p:txBody>
          <a:bodyPr>
            <a:normAutofit fontScale="90000"/>
          </a:bodyPr>
          <a:lstStyle/>
          <a:p>
            <a:r>
              <a:rPr lang="en-US" dirty="0" smtClean="0"/>
              <a:t>Limits of Operation</a:t>
            </a:r>
            <a:endParaRPr lang="en-IN" dirty="0"/>
          </a:p>
        </p:txBody>
      </p:sp>
      <p:sp>
        <p:nvSpPr>
          <p:cNvPr id="3" name="Content Placeholder 2"/>
          <p:cNvSpPr>
            <a:spLocks noGrp="1"/>
          </p:cNvSpPr>
          <p:nvPr>
            <p:ph idx="1"/>
          </p:nvPr>
        </p:nvSpPr>
        <p:spPr>
          <a:xfrm>
            <a:off x="838200" y="914400"/>
            <a:ext cx="10515600" cy="5262563"/>
          </a:xfrm>
        </p:spPr>
        <p:txBody>
          <a:bodyPr/>
          <a:lstStyle/>
          <a:p>
            <a:pPr algn="just"/>
            <a:r>
              <a:rPr lang="en-US" dirty="0" smtClean="0"/>
              <a:t>For each transistor there is a region of operation on the characteristics that will ensure that the maximum ratings are not being exceeded and the output signal exhibits minimum distortion</a:t>
            </a:r>
            <a:endParaRPr lang="en-IN" dirty="0"/>
          </a:p>
        </p:txBody>
      </p:sp>
      <p:pic>
        <p:nvPicPr>
          <p:cNvPr id="4" name="Picture 3"/>
          <p:cNvPicPr>
            <a:picLocks noChangeAspect="1"/>
          </p:cNvPicPr>
          <p:nvPr/>
        </p:nvPicPr>
        <p:blipFill>
          <a:blip r:embed="rId2"/>
          <a:stretch>
            <a:fillRect/>
          </a:stretch>
        </p:blipFill>
        <p:spPr>
          <a:xfrm>
            <a:off x="1209003" y="2507086"/>
            <a:ext cx="8038027" cy="1317709"/>
          </a:xfrm>
          <a:prstGeom prst="rect">
            <a:avLst/>
          </a:prstGeom>
        </p:spPr>
      </p:pic>
      <p:pic>
        <p:nvPicPr>
          <p:cNvPr id="5" name="Picture 4"/>
          <p:cNvPicPr>
            <a:picLocks noChangeAspect="1"/>
          </p:cNvPicPr>
          <p:nvPr/>
        </p:nvPicPr>
        <p:blipFill>
          <a:blip r:embed="rId3"/>
          <a:stretch>
            <a:fillRect/>
          </a:stretch>
        </p:blipFill>
        <p:spPr>
          <a:xfrm>
            <a:off x="4942200" y="3696691"/>
            <a:ext cx="1895475" cy="1114425"/>
          </a:xfrm>
          <a:prstGeom prst="rect">
            <a:avLst/>
          </a:prstGeom>
        </p:spPr>
      </p:pic>
      <p:pic>
        <p:nvPicPr>
          <p:cNvPr id="6" name="Picture 5"/>
          <p:cNvPicPr>
            <a:picLocks noChangeAspect="1"/>
          </p:cNvPicPr>
          <p:nvPr/>
        </p:nvPicPr>
        <p:blipFill>
          <a:blip r:embed="rId4"/>
          <a:stretch>
            <a:fillRect/>
          </a:stretch>
        </p:blipFill>
        <p:spPr>
          <a:xfrm>
            <a:off x="1209003" y="4714074"/>
            <a:ext cx="8720608" cy="1615959"/>
          </a:xfrm>
          <a:prstGeom prst="rect">
            <a:avLst/>
          </a:prstGeom>
        </p:spPr>
      </p:pic>
    </p:spTree>
    <p:extLst>
      <p:ext uri="{BB962C8B-B14F-4D97-AF65-F5344CB8AC3E}">
        <p14:creationId xmlns:p14="http://schemas.microsoft.com/office/powerpoint/2010/main" val="412081461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834" y="313611"/>
            <a:ext cx="10515600" cy="510638"/>
          </a:xfrm>
        </p:spPr>
        <p:txBody>
          <a:bodyPr>
            <a:normAutofit fontScale="90000"/>
          </a:bodyPr>
          <a:lstStyle/>
          <a:p>
            <a:pPr algn="ctr"/>
            <a:r>
              <a:rPr lang="en-US" b="1" dirty="0" smtClean="0"/>
              <a:t>Field Effect Transistor</a:t>
            </a:r>
            <a:endParaRPr lang="en-IN" b="1" dirty="0"/>
          </a:p>
        </p:txBody>
      </p:sp>
      <p:sp>
        <p:nvSpPr>
          <p:cNvPr id="3" name="Content Placeholder 2"/>
          <p:cNvSpPr>
            <a:spLocks noGrp="1"/>
          </p:cNvSpPr>
          <p:nvPr>
            <p:ph idx="1"/>
          </p:nvPr>
        </p:nvSpPr>
        <p:spPr>
          <a:xfrm>
            <a:off x="348804" y="1223292"/>
            <a:ext cx="10618630" cy="2099457"/>
          </a:xfrm>
        </p:spPr>
        <p:txBody>
          <a:bodyPr>
            <a:noAutofit/>
          </a:bodyPr>
          <a:lstStyle/>
          <a:p>
            <a:pPr algn="just"/>
            <a:r>
              <a:rPr lang="en-US" sz="2000" dirty="0" smtClean="0"/>
              <a:t>The field-effect transistor (FET) is a three-terminal device used for a variety of applications that match, to a large extent, those of the BJT transistor.</a:t>
            </a:r>
          </a:p>
          <a:p>
            <a:pPr algn="just"/>
            <a:r>
              <a:rPr lang="en-US" sz="2000" dirty="0" smtClean="0"/>
              <a:t> Although there are important differences between the two types of devices, there are also many similarities.</a:t>
            </a:r>
          </a:p>
          <a:p>
            <a:pPr algn="just"/>
            <a:r>
              <a:rPr lang="en-US" sz="2000" dirty="0" smtClean="0"/>
              <a:t>The primary difference between the two types of transistors is the fact that: The </a:t>
            </a:r>
            <a:r>
              <a:rPr lang="en-US" sz="2000" b="1" dirty="0" smtClean="0"/>
              <a:t>BJT transistor is a current-controlled device </a:t>
            </a:r>
            <a:r>
              <a:rPr lang="en-US" sz="2000" dirty="0" smtClean="0"/>
              <a:t>, whereas the </a:t>
            </a:r>
            <a:r>
              <a:rPr lang="en-US" sz="2000" b="1" dirty="0" smtClean="0"/>
              <a:t>JFET transistor is a voltage-controlled</a:t>
            </a:r>
            <a:r>
              <a:rPr lang="en-US" sz="2000" dirty="0" smtClean="0"/>
              <a:t> device.</a:t>
            </a:r>
            <a:endParaRPr lang="en-IN" sz="2000" dirty="0"/>
          </a:p>
        </p:txBody>
      </p:sp>
      <p:pic>
        <p:nvPicPr>
          <p:cNvPr id="4" name="Picture 3"/>
          <p:cNvPicPr>
            <a:picLocks noChangeAspect="1"/>
          </p:cNvPicPr>
          <p:nvPr/>
        </p:nvPicPr>
        <p:blipFill>
          <a:blip r:embed="rId2"/>
          <a:stretch>
            <a:fillRect/>
          </a:stretch>
        </p:blipFill>
        <p:spPr>
          <a:xfrm>
            <a:off x="2777341" y="3322749"/>
            <a:ext cx="5040135" cy="3361386"/>
          </a:xfrm>
          <a:prstGeom prst="rect">
            <a:avLst/>
          </a:prstGeom>
        </p:spPr>
      </p:pic>
    </p:spTree>
    <p:extLst>
      <p:ext uri="{BB962C8B-B14F-4D97-AF65-F5344CB8AC3E}">
        <p14:creationId xmlns:p14="http://schemas.microsoft.com/office/powerpoint/2010/main" val="25547889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290" y="197700"/>
            <a:ext cx="10515600" cy="1051552"/>
          </a:xfrm>
        </p:spPr>
        <p:txBody>
          <a:bodyPr/>
          <a:lstStyle/>
          <a:p>
            <a:r>
              <a:rPr lang="en-US" dirty="0" smtClean="0"/>
              <a:t>What are semiconductors</a:t>
            </a:r>
            <a:endParaRPr lang="en-IN" dirty="0"/>
          </a:p>
        </p:txBody>
      </p:sp>
      <p:pic>
        <p:nvPicPr>
          <p:cNvPr id="4" name="Picture 3"/>
          <p:cNvPicPr>
            <a:picLocks noChangeAspect="1"/>
          </p:cNvPicPr>
          <p:nvPr/>
        </p:nvPicPr>
        <p:blipFill>
          <a:blip r:embed="rId2"/>
          <a:stretch>
            <a:fillRect/>
          </a:stretch>
        </p:blipFill>
        <p:spPr>
          <a:xfrm>
            <a:off x="401119" y="913393"/>
            <a:ext cx="10836771" cy="4817705"/>
          </a:xfrm>
          <a:prstGeom prst="rect">
            <a:avLst/>
          </a:prstGeom>
        </p:spPr>
      </p:pic>
      <p:sp>
        <p:nvSpPr>
          <p:cNvPr id="5" name="Rectangle 4"/>
          <p:cNvSpPr/>
          <p:nvPr/>
        </p:nvSpPr>
        <p:spPr>
          <a:xfrm>
            <a:off x="722290" y="5800460"/>
            <a:ext cx="10727028" cy="646331"/>
          </a:xfrm>
          <a:prstGeom prst="rect">
            <a:avLst/>
          </a:prstGeom>
        </p:spPr>
        <p:txBody>
          <a:bodyPr wrap="square">
            <a:spAutoFit/>
          </a:bodyPr>
          <a:lstStyle/>
          <a:p>
            <a:r>
              <a:rPr lang="en-US" b="1" i="1" dirty="0" smtClean="0">
                <a:latin typeface="Times New Roman" panose="02020603050405020304" pitchFamily="18" charset="0"/>
                <a:cs typeface="Times New Roman" panose="02020603050405020304" pitchFamily="18" charset="0"/>
              </a:rPr>
              <a:t>Substituting the charge of one electron and a potential difference of 1 V results in an energy level referred to as one electron volt .</a:t>
            </a:r>
            <a:endParaRPr lang="en-IN"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70003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9427"/>
          </a:xfrm>
        </p:spPr>
        <p:txBody>
          <a:bodyPr>
            <a:normAutofit fontScale="90000"/>
          </a:bodyPr>
          <a:lstStyle/>
          <a:p>
            <a:r>
              <a:rPr lang="en-US" dirty="0" smtClean="0"/>
              <a:t>Notable features</a:t>
            </a:r>
            <a:endParaRPr lang="en-IN" dirty="0"/>
          </a:p>
        </p:txBody>
      </p:sp>
      <p:sp>
        <p:nvSpPr>
          <p:cNvPr id="3" name="Content Placeholder 2"/>
          <p:cNvSpPr>
            <a:spLocks noGrp="1"/>
          </p:cNvSpPr>
          <p:nvPr>
            <p:ph idx="1"/>
          </p:nvPr>
        </p:nvSpPr>
        <p:spPr>
          <a:xfrm>
            <a:off x="683653" y="1220318"/>
            <a:ext cx="10515600" cy="4351338"/>
          </a:xfrm>
        </p:spPr>
        <p:txBody>
          <a:bodyPr/>
          <a:lstStyle/>
          <a:p>
            <a:r>
              <a:rPr lang="en-US" dirty="0" smtClean="0"/>
              <a:t>One of the most important characteristics of the FET is its high input impedance hence typical ac voltage gains for BJT amplifiers are a great deal more than for FETs.</a:t>
            </a:r>
          </a:p>
          <a:p>
            <a:r>
              <a:rPr lang="en-US" dirty="0" smtClean="0"/>
              <a:t>FETs are more temperature stable than BJTs, and FETs are usually smaller than BJTs, making them particularly useful in integrated-circuit (IC) chips. </a:t>
            </a:r>
          </a:p>
          <a:p>
            <a:endParaRPr lang="en-IN" dirty="0"/>
          </a:p>
        </p:txBody>
      </p:sp>
    </p:spTree>
    <p:extLst>
      <p:ext uri="{BB962C8B-B14F-4D97-AF65-F5344CB8AC3E}">
        <p14:creationId xmlns:p14="http://schemas.microsoft.com/office/powerpoint/2010/main" val="153692558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9427"/>
          </a:xfrm>
        </p:spPr>
        <p:txBody>
          <a:bodyPr>
            <a:normAutofit fontScale="90000"/>
          </a:bodyPr>
          <a:lstStyle/>
          <a:p>
            <a:pPr algn="ctr"/>
            <a:r>
              <a:rPr lang="en-US" b="1" dirty="0" smtClean="0"/>
              <a:t>FET Types</a:t>
            </a:r>
            <a:endParaRPr lang="en-IN" b="1" dirty="0"/>
          </a:p>
        </p:txBody>
      </p:sp>
      <p:graphicFrame>
        <p:nvGraphicFramePr>
          <p:cNvPr id="4" name="Diagram 3"/>
          <p:cNvGraphicFramePr/>
          <p:nvPr>
            <p:extLst>
              <p:ext uri="{D42A27DB-BD31-4B8C-83A1-F6EECF244321}">
                <p14:modId xmlns:p14="http://schemas.microsoft.com/office/powerpoint/2010/main" val="1964852111"/>
              </p:ext>
            </p:extLst>
          </p:nvPr>
        </p:nvGraphicFramePr>
        <p:xfrm>
          <a:off x="580623" y="862885"/>
          <a:ext cx="5303949" cy="35416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110498940"/>
              </p:ext>
            </p:extLst>
          </p:nvPr>
        </p:nvGraphicFramePr>
        <p:xfrm>
          <a:off x="6399726" y="989527"/>
          <a:ext cx="5211651" cy="341504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 name="Picture 5"/>
          <p:cNvPicPr>
            <a:picLocks noChangeAspect="1"/>
          </p:cNvPicPr>
          <p:nvPr/>
        </p:nvPicPr>
        <p:blipFill>
          <a:blip r:embed="rId12"/>
          <a:stretch>
            <a:fillRect/>
          </a:stretch>
        </p:blipFill>
        <p:spPr>
          <a:xfrm>
            <a:off x="370200" y="3081874"/>
            <a:ext cx="3847966" cy="3345525"/>
          </a:xfrm>
          <a:prstGeom prst="rect">
            <a:avLst/>
          </a:prstGeom>
        </p:spPr>
      </p:pic>
      <p:sp>
        <p:nvSpPr>
          <p:cNvPr id="7" name="Right Arrow 6"/>
          <p:cNvSpPr/>
          <p:nvPr/>
        </p:nvSpPr>
        <p:spPr>
          <a:xfrm>
            <a:off x="3915177" y="3219718"/>
            <a:ext cx="302989" cy="244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189966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Junction Field Effect Transistor</a:t>
            </a:r>
            <a:endParaRPr lang="en-IN" dirty="0"/>
          </a:p>
        </p:txBody>
      </p:sp>
      <p:sp>
        <p:nvSpPr>
          <p:cNvPr id="3" name="Content Placeholder 2"/>
          <p:cNvSpPr>
            <a:spLocks noGrp="1"/>
          </p:cNvSpPr>
          <p:nvPr>
            <p:ph idx="1"/>
          </p:nvPr>
        </p:nvSpPr>
        <p:spPr>
          <a:xfrm>
            <a:off x="5847008" y="1493949"/>
            <a:ext cx="5506792" cy="4919731"/>
          </a:xfrm>
        </p:spPr>
        <p:txBody>
          <a:bodyPr>
            <a:normAutofit fontScale="77500" lnSpcReduction="20000"/>
          </a:bodyPr>
          <a:lstStyle/>
          <a:p>
            <a:pPr algn="just"/>
            <a:r>
              <a:rPr lang="en-US" dirty="0"/>
              <a:t>T</a:t>
            </a:r>
            <a:r>
              <a:rPr lang="en-US" dirty="0" smtClean="0"/>
              <a:t>he major part of the structure is the n -type material, which forms the channel between the embedded layers of p -type material. </a:t>
            </a:r>
          </a:p>
          <a:p>
            <a:pPr algn="just"/>
            <a:r>
              <a:rPr lang="en-US" dirty="0" smtClean="0"/>
              <a:t>The top of the n -type channel is connected through an </a:t>
            </a:r>
            <a:r>
              <a:rPr lang="en-US" dirty="0" err="1" smtClean="0"/>
              <a:t>ohmic</a:t>
            </a:r>
            <a:r>
              <a:rPr lang="en-US" dirty="0" smtClean="0"/>
              <a:t> contact to a terminal referred to as the drain (D) , whereas the lower end of the same material is connected through an </a:t>
            </a:r>
            <a:r>
              <a:rPr lang="en-US" dirty="0" err="1" smtClean="0"/>
              <a:t>ohmic</a:t>
            </a:r>
            <a:r>
              <a:rPr lang="en-US" dirty="0" smtClean="0"/>
              <a:t> contact to a terminal referred to as the source (S).</a:t>
            </a:r>
          </a:p>
          <a:p>
            <a:pPr algn="just"/>
            <a:r>
              <a:rPr lang="en-US" dirty="0" smtClean="0"/>
              <a:t> The two p -type materials are connected together and to the gate (G) terminal. In essence, therefore, the drain and the source are connected to the ends of the n -type channel and the gate to the two layers of p -type material.</a:t>
            </a:r>
          </a:p>
          <a:p>
            <a:pPr algn="just"/>
            <a:r>
              <a:rPr lang="en-US" dirty="0" smtClean="0"/>
              <a:t>The result is a depletion region at each junction, as shown</a:t>
            </a:r>
            <a:endParaRPr lang="en-IN" dirty="0"/>
          </a:p>
        </p:txBody>
      </p:sp>
      <p:pic>
        <p:nvPicPr>
          <p:cNvPr id="4" name="Picture 3"/>
          <p:cNvPicPr>
            <a:picLocks noChangeAspect="1"/>
          </p:cNvPicPr>
          <p:nvPr/>
        </p:nvPicPr>
        <p:blipFill>
          <a:blip r:embed="rId2"/>
          <a:stretch>
            <a:fillRect/>
          </a:stretch>
        </p:blipFill>
        <p:spPr>
          <a:xfrm>
            <a:off x="838200" y="1690688"/>
            <a:ext cx="4301908" cy="4486275"/>
          </a:xfrm>
          <a:prstGeom prst="rect">
            <a:avLst/>
          </a:prstGeom>
        </p:spPr>
      </p:pic>
    </p:spTree>
    <p:extLst>
      <p:ext uri="{BB962C8B-B14F-4D97-AF65-F5344CB8AC3E}">
        <p14:creationId xmlns:p14="http://schemas.microsoft.com/office/powerpoint/2010/main" val="26158877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45489"/>
          </a:xfrm>
        </p:spPr>
        <p:txBody>
          <a:bodyPr>
            <a:normAutofit fontScale="90000"/>
          </a:bodyPr>
          <a:lstStyle/>
          <a:p>
            <a:pPr algn="ctr"/>
            <a:r>
              <a:rPr lang="en-US" dirty="0" smtClean="0"/>
              <a:t>Water analogy for the JFET control mechanism. </a:t>
            </a:r>
            <a:endParaRPr lang="en-IN" dirty="0"/>
          </a:p>
        </p:txBody>
      </p:sp>
      <p:sp>
        <p:nvSpPr>
          <p:cNvPr id="3" name="Content Placeholder 2"/>
          <p:cNvSpPr>
            <a:spLocks noGrp="1"/>
          </p:cNvSpPr>
          <p:nvPr>
            <p:ph idx="1"/>
          </p:nvPr>
        </p:nvSpPr>
        <p:spPr>
          <a:xfrm>
            <a:off x="5447762" y="1825625"/>
            <a:ext cx="5906037" cy="3982747"/>
          </a:xfrm>
        </p:spPr>
        <p:txBody>
          <a:bodyPr>
            <a:normAutofit lnSpcReduction="10000"/>
          </a:bodyPr>
          <a:lstStyle/>
          <a:p>
            <a:pPr algn="just"/>
            <a:r>
              <a:rPr lang="en-US" dirty="0" smtClean="0"/>
              <a:t>The source of water pressure can be likened to the applied voltage from drain to source, which establishes a flow of water (electrons) from the spigot (source). The “gate,” through an applied signal (potential), controls the flow of water (charge) to the “drain.” The drain and source terminals are at opposite ends of the n -channel because the terminology is defined for electron flow. </a:t>
            </a:r>
            <a:endParaRPr lang="en-IN" dirty="0"/>
          </a:p>
        </p:txBody>
      </p:sp>
      <p:pic>
        <p:nvPicPr>
          <p:cNvPr id="4" name="Picture 3"/>
          <p:cNvPicPr>
            <a:picLocks noChangeAspect="1"/>
          </p:cNvPicPr>
          <p:nvPr/>
        </p:nvPicPr>
        <p:blipFill>
          <a:blip r:embed="rId2"/>
          <a:stretch>
            <a:fillRect/>
          </a:stretch>
        </p:blipFill>
        <p:spPr>
          <a:xfrm>
            <a:off x="838200" y="1717317"/>
            <a:ext cx="3719132" cy="3138018"/>
          </a:xfrm>
          <a:prstGeom prst="rect">
            <a:avLst/>
          </a:prstGeom>
        </p:spPr>
      </p:pic>
    </p:spTree>
    <p:extLst>
      <p:ext uri="{BB962C8B-B14F-4D97-AF65-F5344CB8AC3E}">
        <p14:creationId xmlns:p14="http://schemas.microsoft.com/office/powerpoint/2010/main" val="66538348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33582"/>
          </a:xfrm>
        </p:spPr>
        <p:txBody>
          <a:bodyPr>
            <a:normAutofit fontScale="90000"/>
          </a:bodyPr>
          <a:lstStyle/>
          <a:p>
            <a:r>
              <a:rPr lang="en-US" dirty="0" smtClean="0"/>
              <a:t>V</a:t>
            </a:r>
            <a:r>
              <a:rPr lang="en-US" sz="3100" dirty="0" smtClean="0"/>
              <a:t>GS</a:t>
            </a:r>
            <a:r>
              <a:rPr lang="en-US" dirty="0" smtClean="0"/>
              <a:t>=0 V, V</a:t>
            </a:r>
            <a:r>
              <a:rPr lang="en-US" sz="3100" dirty="0" smtClean="0"/>
              <a:t>DS</a:t>
            </a:r>
            <a:r>
              <a:rPr lang="en-US" dirty="0" smtClean="0"/>
              <a:t> Some Positive Value</a:t>
            </a:r>
            <a:endParaRPr lang="en-IN" dirty="0"/>
          </a:p>
        </p:txBody>
      </p:sp>
      <p:sp>
        <p:nvSpPr>
          <p:cNvPr id="3" name="Content Placeholder 2"/>
          <p:cNvSpPr>
            <a:spLocks noGrp="1"/>
          </p:cNvSpPr>
          <p:nvPr>
            <p:ph idx="1"/>
          </p:nvPr>
        </p:nvSpPr>
        <p:spPr>
          <a:xfrm>
            <a:off x="5460642" y="1323711"/>
            <a:ext cx="5893158" cy="5278255"/>
          </a:xfrm>
        </p:spPr>
        <p:txBody>
          <a:bodyPr>
            <a:normAutofit fontScale="92500" lnSpcReduction="20000"/>
          </a:bodyPr>
          <a:lstStyle/>
          <a:p>
            <a:pPr algn="just"/>
            <a:r>
              <a:rPr lang="en-US" dirty="0" smtClean="0"/>
              <a:t>A positive voltage V DS is applied across the channel and the gate is connected directly to the source to establish the condition V GS 0 V. </a:t>
            </a:r>
          </a:p>
          <a:p>
            <a:pPr algn="just"/>
            <a:r>
              <a:rPr lang="en-US" dirty="0" smtClean="0"/>
              <a:t>The result is a gate and a source terminal at the same potential and a depletion region in the low end of each p -material similar to the distribution of the no-bias conditions. </a:t>
            </a:r>
          </a:p>
          <a:p>
            <a:pPr algn="just"/>
            <a:r>
              <a:rPr lang="en-US" dirty="0" smtClean="0"/>
              <a:t>The instant the voltage VDD (=VDS) is applied, the electrons are drawn to the drain terminal, establishing the conventional current I D with the defined direction of Fig. 6.5 . The path of charge flow clearly reveals that the drain and source currents are equivalent (I</a:t>
            </a:r>
            <a:r>
              <a:rPr lang="en-US" sz="1700" dirty="0" smtClean="0"/>
              <a:t>D</a:t>
            </a:r>
            <a:r>
              <a:rPr lang="en-US" dirty="0" smtClean="0"/>
              <a:t> = I</a:t>
            </a:r>
            <a:r>
              <a:rPr lang="en-US" sz="1900" dirty="0" smtClean="0"/>
              <a:t>S</a:t>
            </a:r>
            <a:r>
              <a:rPr lang="en-US" dirty="0" smtClean="0"/>
              <a:t>). </a:t>
            </a:r>
            <a:endParaRPr lang="en-IN" dirty="0"/>
          </a:p>
        </p:txBody>
      </p:sp>
      <p:pic>
        <p:nvPicPr>
          <p:cNvPr id="4" name="Picture 3"/>
          <p:cNvPicPr>
            <a:picLocks noChangeAspect="1"/>
          </p:cNvPicPr>
          <p:nvPr/>
        </p:nvPicPr>
        <p:blipFill rotWithShape="1">
          <a:blip r:embed="rId2"/>
          <a:srcRect r="42182"/>
          <a:stretch/>
        </p:blipFill>
        <p:spPr>
          <a:xfrm>
            <a:off x="838200" y="898708"/>
            <a:ext cx="4532290" cy="5278256"/>
          </a:xfrm>
          <a:prstGeom prst="rect">
            <a:avLst/>
          </a:prstGeom>
        </p:spPr>
      </p:pic>
    </p:spTree>
    <p:extLst>
      <p:ext uri="{BB962C8B-B14F-4D97-AF65-F5344CB8AC3E}">
        <p14:creationId xmlns:p14="http://schemas.microsoft.com/office/powerpoint/2010/main" val="75672662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Depletion region width</a:t>
            </a:r>
            <a:endParaRPr lang="en-IN" dirty="0"/>
          </a:p>
        </p:txBody>
      </p:sp>
      <p:sp>
        <p:nvSpPr>
          <p:cNvPr id="3" name="Content Placeholder 2"/>
          <p:cNvSpPr>
            <a:spLocks noGrp="1"/>
          </p:cNvSpPr>
          <p:nvPr>
            <p:ph idx="1"/>
          </p:nvPr>
        </p:nvSpPr>
        <p:spPr>
          <a:xfrm>
            <a:off x="4363668" y="1825625"/>
            <a:ext cx="6990132" cy="3853958"/>
          </a:xfrm>
        </p:spPr>
        <p:txBody>
          <a:bodyPr>
            <a:normAutofit lnSpcReduction="10000"/>
          </a:bodyPr>
          <a:lstStyle/>
          <a:p>
            <a:r>
              <a:rPr lang="en-US" dirty="0" smtClean="0"/>
              <a:t>The current I D will establish the voltage levels through the channel as indicated</a:t>
            </a:r>
          </a:p>
          <a:p>
            <a:r>
              <a:rPr lang="en-US" dirty="0" smtClean="0"/>
              <a:t>The result is that the upper region of the p -type material will be reverse-biased by about 1.5 V, with the lower region only reverse-biased by 0.5 V</a:t>
            </a:r>
          </a:p>
          <a:p>
            <a:r>
              <a:rPr lang="en-US" dirty="0" smtClean="0"/>
              <a:t>the greater the applied reverse bias, the wider is the depletion region—hence the distribution of the depletion region is as shown</a:t>
            </a:r>
            <a:endParaRPr lang="en-IN" dirty="0"/>
          </a:p>
        </p:txBody>
      </p:sp>
      <p:pic>
        <p:nvPicPr>
          <p:cNvPr id="4" name="Picture 3"/>
          <p:cNvPicPr>
            <a:picLocks noChangeAspect="1"/>
          </p:cNvPicPr>
          <p:nvPr/>
        </p:nvPicPr>
        <p:blipFill>
          <a:blip r:embed="rId2"/>
          <a:stretch>
            <a:fillRect/>
          </a:stretch>
        </p:blipFill>
        <p:spPr>
          <a:xfrm>
            <a:off x="838200" y="1825625"/>
            <a:ext cx="3525468" cy="3145620"/>
          </a:xfrm>
          <a:prstGeom prst="rect">
            <a:avLst/>
          </a:prstGeom>
        </p:spPr>
      </p:pic>
    </p:spTree>
    <p:extLst>
      <p:ext uri="{BB962C8B-B14F-4D97-AF65-F5344CB8AC3E}">
        <p14:creationId xmlns:p14="http://schemas.microsoft.com/office/powerpoint/2010/main" val="180988591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3283039" cy="948520"/>
          </a:xfrm>
        </p:spPr>
        <p:txBody>
          <a:bodyPr/>
          <a:lstStyle/>
          <a:p>
            <a:r>
              <a:rPr lang="en-US" b="1" dirty="0" smtClean="0">
                <a:solidFill>
                  <a:srgbClr val="0070C0"/>
                </a:solidFill>
              </a:rPr>
              <a:t>Id versus </a:t>
            </a:r>
            <a:r>
              <a:rPr lang="en-US" b="1" dirty="0" err="1" smtClean="0">
                <a:solidFill>
                  <a:srgbClr val="0070C0"/>
                </a:solidFill>
              </a:rPr>
              <a:t>Vds</a:t>
            </a:r>
            <a:endParaRPr lang="en-IN" b="1" dirty="0">
              <a:solidFill>
                <a:srgbClr val="0070C0"/>
              </a:solidFill>
            </a:endParaRPr>
          </a:p>
        </p:txBody>
      </p:sp>
      <p:sp>
        <p:nvSpPr>
          <p:cNvPr id="3" name="Content Placeholder 2"/>
          <p:cNvSpPr>
            <a:spLocks noGrp="1"/>
          </p:cNvSpPr>
          <p:nvPr>
            <p:ph idx="1"/>
          </p:nvPr>
        </p:nvSpPr>
        <p:spPr>
          <a:xfrm>
            <a:off x="5447762" y="365125"/>
            <a:ext cx="5906037" cy="5984160"/>
          </a:xfrm>
        </p:spPr>
        <p:txBody>
          <a:bodyPr>
            <a:normAutofit fontScale="92500"/>
          </a:bodyPr>
          <a:lstStyle/>
          <a:p>
            <a:r>
              <a:rPr lang="en-US" dirty="0" smtClean="0"/>
              <a:t>As the voltage V DS is increased from 0 V to a few volts, the current will increase as determined by Ohm’s law</a:t>
            </a:r>
          </a:p>
          <a:p>
            <a:r>
              <a:rPr lang="en-US" dirty="0" smtClean="0"/>
              <a:t>The relative straightness of the plot reveals that for the region of low values of V DS , the resistance is essentially constant. As V DS increases and approaches a level referred to as </a:t>
            </a:r>
            <a:r>
              <a:rPr lang="en-US" dirty="0" err="1" smtClean="0"/>
              <a:t>Vp</a:t>
            </a:r>
            <a:r>
              <a:rPr lang="en-US" dirty="0" smtClean="0"/>
              <a:t>.</a:t>
            </a:r>
          </a:p>
          <a:p>
            <a:r>
              <a:rPr lang="en-IN" dirty="0"/>
              <a:t>T</a:t>
            </a:r>
            <a:r>
              <a:rPr lang="en-IN" dirty="0" smtClean="0"/>
              <a:t>he depletion regions </a:t>
            </a:r>
            <a:r>
              <a:rPr lang="en-US" dirty="0" smtClean="0"/>
              <a:t>will widen, causing a noticeable reduction in the channel width.</a:t>
            </a:r>
          </a:p>
          <a:p>
            <a:r>
              <a:rPr lang="en-US" dirty="0" smtClean="0"/>
              <a:t>The more horizontal the curve, the higher the resistance, suggesting that the resistance is approaching “infinite” ohms in the horizontal region.</a:t>
            </a:r>
          </a:p>
        </p:txBody>
      </p:sp>
      <p:pic>
        <p:nvPicPr>
          <p:cNvPr id="4" name="Picture 3"/>
          <p:cNvPicPr>
            <a:picLocks noChangeAspect="1"/>
          </p:cNvPicPr>
          <p:nvPr/>
        </p:nvPicPr>
        <p:blipFill>
          <a:blip r:embed="rId2"/>
          <a:stretch>
            <a:fillRect/>
          </a:stretch>
        </p:blipFill>
        <p:spPr>
          <a:xfrm>
            <a:off x="595312" y="1690688"/>
            <a:ext cx="4852451" cy="4401060"/>
          </a:xfrm>
          <a:prstGeom prst="rect">
            <a:avLst/>
          </a:prstGeom>
        </p:spPr>
      </p:pic>
    </p:spTree>
    <p:extLst>
      <p:ext uri="{BB962C8B-B14F-4D97-AF65-F5344CB8AC3E}">
        <p14:creationId xmlns:p14="http://schemas.microsoft.com/office/powerpoint/2010/main" val="356962901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97760"/>
          </a:xfrm>
        </p:spPr>
        <p:txBody>
          <a:bodyPr>
            <a:normAutofit fontScale="90000"/>
          </a:bodyPr>
          <a:lstStyle/>
          <a:p>
            <a:r>
              <a:rPr lang="en-US" dirty="0" smtClean="0"/>
              <a:t>Pinch Off voltage:</a:t>
            </a:r>
            <a:r>
              <a:rPr lang="nl-NL" dirty="0" smtClean="0"/>
              <a:t>(V</a:t>
            </a:r>
            <a:r>
              <a:rPr lang="nl-NL" sz="3200" dirty="0" smtClean="0"/>
              <a:t>GS</a:t>
            </a:r>
            <a:r>
              <a:rPr lang="nl-NL" dirty="0" smtClean="0"/>
              <a:t> = 0 V, V</a:t>
            </a:r>
            <a:r>
              <a:rPr lang="nl-NL" sz="3200" dirty="0" smtClean="0"/>
              <a:t>DS</a:t>
            </a:r>
            <a:r>
              <a:rPr lang="nl-NL" dirty="0" smtClean="0"/>
              <a:t> = V</a:t>
            </a:r>
            <a:r>
              <a:rPr lang="nl-NL" sz="3200" dirty="0" smtClean="0"/>
              <a:t>P</a:t>
            </a:r>
            <a:r>
              <a:rPr lang="nl-NL" dirty="0" smtClean="0"/>
              <a:t> ). </a:t>
            </a:r>
            <a:endParaRPr lang="en-IN" dirty="0"/>
          </a:p>
        </p:txBody>
      </p:sp>
      <p:sp>
        <p:nvSpPr>
          <p:cNvPr id="3" name="Content Placeholder 2"/>
          <p:cNvSpPr>
            <a:spLocks noGrp="1"/>
          </p:cNvSpPr>
          <p:nvPr>
            <p:ph idx="1"/>
          </p:nvPr>
        </p:nvSpPr>
        <p:spPr>
          <a:xfrm>
            <a:off x="709412" y="1052893"/>
            <a:ext cx="6889123" cy="4858510"/>
          </a:xfrm>
        </p:spPr>
        <p:txBody>
          <a:bodyPr>
            <a:normAutofit lnSpcReduction="10000"/>
          </a:bodyPr>
          <a:lstStyle/>
          <a:p>
            <a:pPr algn="just"/>
            <a:r>
              <a:rPr lang="en-US" dirty="0" smtClean="0"/>
              <a:t>If V DS is increased to a level where it appears that the two depletion regions would </a:t>
            </a:r>
            <a:r>
              <a:rPr lang="en-IN" dirty="0" smtClean="0"/>
              <a:t>“touch” and </a:t>
            </a:r>
            <a:r>
              <a:rPr lang="en-US" dirty="0" smtClean="0"/>
              <a:t>a condition referred to as pinch-off will result.</a:t>
            </a:r>
          </a:p>
          <a:p>
            <a:pPr algn="just"/>
            <a:r>
              <a:rPr lang="en-US" dirty="0" smtClean="0"/>
              <a:t>The level of V DS that establishes this condition is referred to as the pinch-off voltage and is denoted by </a:t>
            </a:r>
            <a:r>
              <a:rPr lang="en-US" dirty="0" err="1" smtClean="0"/>
              <a:t>Vp</a:t>
            </a:r>
            <a:r>
              <a:rPr lang="en-US" dirty="0" smtClean="0"/>
              <a:t>.</a:t>
            </a:r>
          </a:p>
          <a:p>
            <a:pPr algn="just"/>
            <a:r>
              <a:rPr lang="en-US" dirty="0" smtClean="0"/>
              <a:t>At Pinch off voltage — I</a:t>
            </a:r>
            <a:r>
              <a:rPr lang="en-US" sz="1800" dirty="0" smtClean="0"/>
              <a:t>D</a:t>
            </a:r>
            <a:r>
              <a:rPr lang="en-US" dirty="0" smtClean="0"/>
              <a:t> maintains a saturation level defined as I</a:t>
            </a:r>
            <a:r>
              <a:rPr lang="en-US" sz="1800" dirty="0" smtClean="0"/>
              <a:t>DSS </a:t>
            </a:r>
            <a:r>
              <a:rPr lang="en-US" dirty="0" smtClean="0"/>
              <a:t>while the channel gets almost pinched off.</a:t>
            </a:r>
          </a:p>
          <a:p>
            <a:pPr algn="just"/>
            <a:r>
              <a:rPr lang="en-US" dirty="0" smtClean="0"/>
              <a:t>In reality a very small channel still exists, with a current of very high density.</a:t>
            </a:r>
          </a:p>
          <a:p>
            <a:pPr algn="just"/>
            <a:endParaRPr lang="en-IN" dirty="0"/>
          </a:p>
        </p:txBody>
      </p:sp>
      <p:pic>
        <p:nvPicPr>
          <p:cNvPr id="4" name="Picture 3"/>
          <p:cNvPicPr>
            <a:picLocks noChangeAspect="1"/>
          </p:cNvPicPr>
          <p:nvPr/>
        </p:nvPicPr>
        <p:blipFill>
          <a:blip r:embed="rId2"/>
          <a:stretch>
            <a:fillRect/>
          </a:stretch>
        </p:blipFill>
        <p:spPr>
          <a:xfrm>
            <a:off x="7815598" y="1052893"/>
            <a:ext cx="3695700" cy="4486275"/>
          </a:xfrm>
          <a:prstGeom prst="rect">
            <a:avLst/>
          </a:prstGeom>
        </p:spPr>
      </p:pic>
    </p:spTree>
    <p:extLst>
      <p:ext uri="{BB962C8B-B14F-4D97-AF65-F5344CB8AC3E}">
        <p14:creationId xmlns:p14="http://schemas.microsoft.com/office/powerpoint/2010/main" val="57692067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9427"/>
          </a:xfrm>
        </p:spPr>
        <p:txBody>
          <a:bodyPr>
            <a:normAutofit fontScale="90000"/>
          </a:bodyPr>
          <a:lstStyle/>
          <a:p>
            <a:r>
              <a:rPr lang="en-US" dirty="0" smtClean="0"/>
              <a:t>JFET as a Current Source</a:t>
            </a:r>
            <a:endParaRPr lang="en-IN" dirty="0"/>
          </a:p>
        </p:txBody>
      </p:sp>
      <p:sp>
        <p:nvSpPr>
          <p:cNvPr id="3" name="Content Placeholder 2"/>
          <p:cNvSpPr>
            <a:spLocks noGrp="1"/>
          </p:cNvSpPr>
          <p:nvPr>
            <p:ph idx="1"/>
          </p:nvPr>
        </p:nvSpPr>
        <p:spPr>
          <a:xfrm>
            <a:off x="516228" y="1571223"/>
            <a:ext cx="7043671" cy="5447764"/>
          </a:xfrm>
        </p:spPr>
        <p:txBody>
          <a:bodyPr>
            <a:normAutofit lnSpcReduction="10000"/>
          </a:bodyPr>
          <a:lstStyle/>
          <a:p>
            <a:pPr algn="just"/>
            <a:r>
              <a:rPr lang="en-US" dirty="0" smtClean="0"/>
              <a:t>As V</a:t>
            </a:r>
            <a:r>
              <a:rPr lang="en-US" sz="2000" dirty="0" smtClean="0"/>
              <a:t> DS </a:t>
            </a:r>
            <a:r>
              <a:rPr lang="en-US" dirty="0" smtClean="0"/>
              <a:t>is increased beyond V </a:t>
            </a:r>
            <a:r>
              <a:rPr lang="en-US" sz="2000" dirty="0" smtClean="0"/>
              <a:t>P</a:t>
            </a:r>
            <a:r>
              <a:rPr lang="en-US" dirty="0" smtClean="0"/>
              <a:t> , the region of close encounter between the two depletion regions increases in length along the channel, but the level of I</a:t>
            </a:r>
            <a:r>
              <a:rPr lang="en-US" sz="2000" dirty="0" smtClean="0"/>
              <a:t> D </a:t>
            </a:r>
            <a:r>
              <a:rPr lang="en-US" dirty="0" smtClean="0"/>
              <a:t>remains essentially the same. </a:t>
            </a:r>
          </a:p>
          <a:p>
            <a:pPr algn="just"/>
            <a:r>
              <a:rPr lang="en-US" b="1" dirty="0" smtClean="0"/>
              <a:t>In essence, therefore, once V</a:t>
            </a:r>
            <a:r>
              <a:rPr lang="en-US" sz="2000" b="1" dirty="0" smtClean="0"/>
              <a:t>DS</a:t>
            </a:r>
            <a:r>
              <a:rPr lang="en-US" b="1" dirty="0" smtClean="0"/>
              <a:t> &gt; V</a:t>
            </a:r>
            <a:r>
              <a:rPr lang="en-US" sz="2000" b="1" dirty="0" smtClean="0"/>
              <a:t>P</a:t>
            </a:r>
            <a:r>
              <a:rPr lang="en-US" b="1" dirty="0" smtClean="0"/>
              <a:t> the JFET has the characteristics of a current source.</a:t>
            </a:r>
          </a:p>
          <a:p>
            <a:pPr algn="just"/>
            <a:r>
              <a:rPr lang="en-US" dirty="0"/>
              <a:t>T</a:t>
            </a:r>
            <a:r>
              <a:rPr lang="en-US" dirty="0" smtClean="0"/>
              <a:t>he current is fixed at I</a:t>
            </a:r>
            <a:r>
              <a:rPr lang="en-US" sz="2000" dirty="0" smtClean="0"/>
              <a:t>D</a:t>
            </a:r>
            <a:r>
              <a:rPr lang="en-US" dirty="0" smtClean="0"/>
              <a:t> = I</a:t>
            </a:r>
            <a:r>
              <a:rPr lang="en-US" sz="2000" dirty="0" smtClean="0"/>
              <a:t>DSS</a:t>
            </a:r>
            <a:r>
              <a:rPr lang="en-US" dirty="0" smtClean="0"/>
              <a:t>, but the voltage V </a:t>
            </a:r>
            <a:r>
              <a:rPr lang="en-US" sz="2000" dirty="0" smtClean="0"/>
              <a:t>DS</a:t>
            </a:r>
            <a:r>
              <a:rPr lang="en-US" dirty="0" smtClean="0"/>
              <a:t> (for levels &gt; V</a:t>
            </a:r>
            <a:r>
              <a:rPr lang="en-US" sz="2000" dirty="0" smtClean="0"/>
              <a:t>P</a:t>
            </a:r>
            <a:r>
              <a:rPr lang="en-US" dirty="0" smtClean="0"/>
              <a:t> ) is determined by the applied load.</a:t>
            </a:r>
          </a:p>
          <a:p>
            <a:pPr algn="just"/>
            <a:r>
              <a:rPr lang="en-US" dirty="0" smtClean="0"/>
              <a:t>I </a:t>
            </a:r>
            <a:r>
              <a:rPr lang="en-US" sz="2000" dirty="0" smtClean="0"/>
              <a:t>DSS</a:t>
            </a:r>
            <a:r>
              <a:rPr lang="en-US" dirty="0" smtClean="0"/>
              <a:t> is the maximum drain current for a JFET and is defined by the conditions V</a:t>
            </a:r>
            <a:r>
              <a:rPr lang="en-US" sz="2000" dirty="0" smtClean="0"/>
              <a:t>GS=</a:t>
            </a:r>
            <a:r>
              <a:rPr lang="en-US" dirty="0" smtClean="0"/>
              <a:t> 0 V and V</a:t>
            </a:r>
            <a:r>
              <a:rPr lang="en-US" sz="2000" dirty="0" smtClean="0"/>
              <a:t>DS</a:t>
            </a:r>
            <a:r>
              <a:rPr lang="en-US" dirty="0" smtClean="0"/>
              <a:t> &gt;|V</a:t>
            </a:r>
            <a:r>
              <a:rPr lang="en-US" sz="2000" dirty="0" smtClean="0"/>
              <a:t>P</a:t>
            </a:r>
            <a:r>
              <a:rPr lang="en-US" dirty="0" smtClean="0"/>
              <a:t>|.</a:t>
            </a:r>
            <a:endParaRPr lang="en-IN" b="1" dirty="0"/>
          </a:p>
        </p:txBody>
      </p:sp>
      <p:pic>
        <p:nvPicPr>
          <p:cNvPr id="4" name="Picture 3"/>
          <p:cNvPicPr>
            <a:picLocks noChangeAspect="1"/>
          </p:cNvPicPr>
          <p:nvPr/>
        </p:nvPicPr>
        <p:blipFill>
          <a:blip r:embed="rId2"/>
          <a:stretch>
            <a:fillRect/>
          </a:stretch>
        </p:blipFill>
        <p:spPr>
          <a:xfrm>
            <a:off x="7933654" y="1466515"/>
            <a:ext cx="3281994" cy="3440336"/>
          </a:xfrm>
          <a:prstGeom prst="rect">
            <a:avLst/>
          </a:prstGeom>
        </p:spPr>
      </p:pic>
    </p:spTree>
    <p:extLst>
      <p:ext uri="{BB962C8B-B14F-4D97-AF65-F5344CB8AC3E}">
        <p14:creationId xmlns:p14="http://schemas.microsoft.com/office/powerpoint/2010/main" val="29728024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20486"/>
          </a:xfrm>
        </p:spPr>
        <p:txBody>
          <a:bodyPr>
            <a:normAutofit fontScale="90000"/>
          </a:bodyPr>
          <a:lstStyle/>
          <a:p>
            <a:r>
              <a:rPr lang="en-US" dirty="0" smtClean="0"/>
              <a:t>Application of Negative Gate voltage </a:t>
            </a:r>
            <a:r>
              <a:rPr lang="en-US" dirty="0" err="1" smtClean="0"/>
              <a:t>Vgs</a:t>
            </a:r>
            <a:r>
              <a:rPr lang="en-US" dirty="0" smtClean="0"/>
              <a:t> &lt;0</a:t>
            </a:r>
            <a:endParaRPr lang="en-IN" dirty="0"/>
          </a:p>
        </p:txBody>
      </p:sp>
      <p:sp>
        <p:nvSpPr>
          <p:cNvPr id="3" name="Content Placeholder 2"/>
          <p:cNvSpPr>
            <a:spLocks noGrp="1"/>
          </p:cNvSpPr>
          <p:nvPr>
            <p:ph idx="1"/>
          </p:nvPr>
        </p:nvSpPr>
        <p:spPr>
          <a:xfrm>
            <a:off x="3662966" y="1121403"/>
            <a:ext cx="7515896" cy="5363580"/>
          </a:xfrm>
        </p:spPr>
        <p:txBody>
          <a:bodyPr>
            <a:normAutofit fontScale="85000" lnSpcReduction="20000"/>
          </a:bodyPr>
          <a:lstStyle/>
          <a:p>
            <a:pPr algn="just"/>
            <a:r>
              <a:rPr lang="en-US" dirty="0"/>
              <a:t>A</a:t>
            </a:r>
            <a:r>
              <a:rPr lang="en-US" dirty="0" smtClean="0"/>
              <a:t> negative voltage of -1 V is applied between the gate and source terminals for a low level of V</a:t>
            </a:r>
            <a:r>
              <a:rPr lang="en-US" sz="2000" dirty="0" smtClean="0"/>
              <a:t>DS</a:t>
            </a:r>
            <a:r>
              <a:rPr lang="en-US" dirty="0" smtClean="0"/>
              <a:t> . The effect of the applied negative-bias V</a:t>
            </a:r>
            <a:r>
              <a:rPr lang="en-US" sz="2000" dirty="0" smtClean="0"/>
              <a:t>GS</a:t>
            </a:r>
            <a:r>
              <a:rPr lang="en-US" dirty="0" smtClean="0"/>
              <a:t> is to establish depletion regions similar to those obtained with V</a:t>
            </a:r>
            <a:r>
              <a:rPr lang="en-US" sz="2000" dirty="0" smtClean="0"/>
              <a:t>GS</a:t>
            </a:r>
            <a:r>
              <a:rPr lang="en-US" dirty="0" smtClean="0"/>
              <a:t> 0 V, but at lower levels of V</a:t>
            </a:r>
            <a:r>
              <a:rPr lang="en-US" sz="2000" dirty="0" smtClean="0"/>
              <a:t>DS</a:t>
            </a:r>
            <a:r>
              <a:rPr lang="en-US" dirty="0" smtClean="0"/>
              <a:t> . </a:t>
            </a:r>
          </a:p>
          <a:p>
            <a:pPr algn="just"/>
            <a:r>
              <a:rPr lang="en-US" b="1" dirty="0" smtClean="0">
                <a:solidFill>
                  <a:srgbClr val="0070C0"/>
                </a:solidFill>
              </a:rPr>
              <a:t>Therefore, the result of applying a negative bias to the gate is to reach the saturation level at a lower level of V</a:t>
            </a:r>
            <a:r>
              <a:rPr lang="en-US" sz="2000" b="1" dirty="0" smtClean="0">
                <a:solidFill>
                  <a:srgbClr val="0070C0"/>
                </a:solidFill>
              </a:rPr>
              <a:t>DS.</a:t>
            </a:r>
          </a:p>
          <a:p>
            <a:pPr algn="just"/>
            <a:r>
              <a:rPr lang="en-US" dirty="0"/>
              <a:t>The pinch-off voltage continues to drop in a parabolic manner as </a:t>
            </a:r>
            <a:r>
              <a:rPr lang="en-US" dirty="0" smtClean="0"/>
              <a:t>VGS </a:t>
            </a:r>
            <a:r>
              <a:rPr lang="en-US" dirty="0"/>
              <a:t>becomes more and more negative. Eventually, </a:t>
            </a:r>
            <a:r>
              <a:rPr lang="en-US" dirty="0" smtClean="0"/>
              <a:t>VGS </a:t>
            </a:r>
            <a:r>
              <a:rPr lang="en-US" dirty="0"/>
              <a:t>when VGS = -VP will be sufficiently negative to establish a saturation level that is essentially 0 mA, and for all practical purposes the device has been “turned off.” </a:t>
            </a:r>
            <a:endParaRPr lang="en-US" dirty="0" smtClean="0"/>
          </a:p>
          <a:p>
            <a:pPr algn="just"/>
            <a:r>
              <a:rPr lang="en-US" dirty="0" smtClean="0"/>
              <a:t>The level of V GS that results in ID= 0 mA is defined by VGS =VP, with </a:t>
            </a:r>
            <a:r>
              <a:rPr lang="en-US" b="1" i="1" dirty="0" smtClean="0">
                <a:solidFill>
                  <a:srgbClr val="0070C0"/>
                </a:solidFill>
              </a:rPr>
              <a:t>VP being a negative voltage for n-channel devices and a positive voltage for p-channel JFETs. </a:t>
            </a:r>
            <a:endParaRPr lang="en-IN" b="1" i="1" dirty="0">
              <a:solidFill>
                <a:srgbClr val="0070C0"/>
              </a:solidFill>
            </a:endParaRPr>
          </a:p>
        </p:txBody>
      </p:sp>
      <p:pic>
        <p:nvPicPr>
          <p:cNvPr id="4" name="Picture 3"/>
          <p:cNvPicPr>
            <a:picLocks noChangeAspect="1"/>
          </p:cNvPicPr>
          <p:nvPr/>
        </p:nvPicPr>
        <p:blipFill>
          <a:blip r:embed="rId2"/>
          <a:stretch>
            <a:fillRect/>
          </a:stretch>
        </p:blipFill>
        <p:spPr>
          <a:xfrm>
            <a:off x="310166" y="1101614"/>
            <a:ext cx="3352800" cy="4495800"/>
          </a:xfrm>
          <a:prstGeom prst="rect">
            <a:avLst/>
          </a:prstGeom>
        </p:spPr>
      </p:pic>
    </p:spTree>
    <p:extLst>
      <p:ext uri="{BB962C8B-B14F-4D97-AF65-F5344CB8AC3E}">
        <p14:creationId xmlns:p14="http://schemas.microsoft.com/office/powerpoint/2010/main" val="1460533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ompound semiconductors point the way ahead for life after silicon | E&amp;amp;T  Magaz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7259" y="365125"/>
            <a:ext cx="6206589" cy="6196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921062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13669"/>
          </a:xfrm>
        </p:spPr>
        <p:txBody>
          <a:bodyPr>
            <a:normAutofit fontScale="90000"/>
          </a:bodyPr>
          <a:lstStyle/>
          <a:p>
            <a:r>
              <a:rPr lang="en-US" dirty="0" smtClean="0"/>
              <a:t>JFET Characteristics</a:t>
            </a:r>
            <a:endParaRPr lang="en-IN" dirty="0"/>
          </a:p>
        </p:txBody>
      </p:sp>
      <p:sp>
        <p:nvSpPr>
          <p:cNvPr id="3" name="Content Placeholder 2"/>
          <p:cNvSpPr>
            <a:spLocks noGrp="1"/>
          </p:cNvSpPr>
          <p:nvPr>
            <p:ph idx="1"/>
          </p:nvPr>
        </p:nvSpPr>
        <p:spPr>
          <a:xfrm>
            <a:off x="6947916" y="602746"/>
            <a:ext cx="4900647" cy="3389705"/>
          </a:xfrm>
        </p:spPr>
        <p:txBody>
          <a:bodyPr>
            <a:normAutofit fontScale="92500" lnSpcReduction="10000"/>
          </a:bodyPr>
          <a:lstStyle/>
          <a:p>
            <a:pPr algn="just"/>
            <a:r>
              <a:rPr lang="en-US" dirty="0" smtClean="0"/>
              <a:t>The region to the left of the pinch-off locus of Fig. 6.11 is referred to as the </a:t>
            </a:r>
            <a:r>
              <a:rPr lang="en-US" dirty="0" err="1" smtClean="0"/>
              <a:t>ohmic</a:t>
            </a:r>
            <a:r>
              <a:rPr lang="en-US" dirty="0" smtClean="0"/>
              <a:t> or voltage-controlled resistance region.</a:t>
            </a:r>
          </a:p>
          <a:p>
            <a:pPr algn="just"/>
            <a:r>
              <a:rPr lang="en-US" dirty="0" smtClean="0"/>
              <a:t> In this region the JFET can actually be employed as a variable resistor whose resistance is controlled by the applied gate-to-source voltage</a:t>
            </a:r>
            <a:endParaRPr lang="en-IN" dirty="0"/>
          </a:p>
        </p:txBody>
      </p:sp>
      <p:pic>
        <p:nvPicPr>
          <p:cNvPr id="4" name="Picture 3"/>
          <p:cNvPicPr>
            <a:picLocks noChangeAspect="1"/>
          </p:cNvPicPr>
          <p:nvPr/>
        </p:nvPicPr>
        <p:blipFill>
          <a:blip r:embed="rId2"/>
          <a:stretch>
            <a:fillRect/>
          </a:stretch>
        </p:blipFill>
        <p:spPr>
          <a:xfrm>
            <a:off x="438954" y="1181680"/>
            <a:ext cx="6508963" cy="5309272"/>
          </a:xfrm>
          <a:prstGeom prst="rect">
            <a:avLst/>
          </a:prstGeom>
        </p:spPr>
      </p:pic>
      <p:pic>
        <p:nvPicPr>
          <p:cNvPr id="5" name="Picture 4"/>
          <p:cNvPicPr>
            <a:picLocks noChangeAspect="1"/>
          </p:cNvPicPr>
          <p:nvPr/>
        </p:nvPicPr>
        <p:blipFill>
          <a:blip r:embed="rId3"/>
          <a:stretch>
            <a:fillRect/>
          </a:stretch>
        </p:blipFill>
        <p:spPr>
          <a:xfrm>
            <a:off x="7477476" y="4230073"/>
            <a:ext cx="3227366" cy="1230322"/>
          </a:xfrm>
          <a:prstGeom prst="rect">
            <a:avLst/>
          </a:prstGeom>
        </p:spPr>
      </p:pic>
      <p:pic>
        <p:nvPicPr>
          <p:cNvPr id="6" name="Picture 5"/>
          <p:cNvPicPr>
            <a:picLocks noChangeAspect="1"/>
          </p:cNvPicPr>
          <p:nvPr/>
        </p:nvPicPr>
        <p:blipFill>
          <a:blip r:embed="rId4"/>
          <a:stretch>
            <a:fillRect/>
          </a:stretch>
        </p:blipFill>
        <p:spPr>
          <a:xfrm>
            <a:off x="6324600" y="5559904"/>
            <a:ext cx="5867400" cy="364378"/>
          </a:xfrm>
          <a:prstGeom prst="rect">
            <a:avLst/>
          </a:prstGeom>
        </p:spPr>
      </p:pic>
    </p:spTree>
    <p:extLst>
      <p:ext uri="{BB962C8B-B14F-4D97-AF65-F5344CB8AC3E}">
        <p14:creationId xmlns:p14="http://schemas.microsoft.com/office/powerpoint/2010/main" val="171403556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72002"/>
          </a:xfrm>
        </p:spPr>
        <p:txBody>
          <a:bodyPr>
            <a:normAutofit fontScale="90000"/>
          </a:bodyPr>
          <a:lstStyle/>
          <a:p>
            <a:r>
              <a:rPr lang="en-US" dirty="0" smtClean="0"/>
              <a:t>p-channel JFET</a:t>
            </a:r>
            <a:endParaRPr lang="en-IN" dirty="0"/>
          </a:p>
        </p:txBody>
      </p:sp>
      <p:pic>
        <p:nvPicPr>
          <p:cNvPr id="4" name="Picture 3"/>
          <p:cNvPicPr>
            <a:picLocks noChangeAspect="1"/>
          </p:cNvPicPr>
          <p:nvPr/>
        </p:nvPicPr>
        <p:blipFill>
          <a:blip r:embed="rId2"/>
          <a:stretch>
            <a:fillRect/>
          </a:stretch>
        </p:blipFill>
        <p:spPr>
          <a:xfrm>
            <a:off x="838200" y="1506224"/>
            <a:ext cx="3667125" cy="4257675"/>
          </a:xfrm>
          <a:prstGeom prst="rect">
            <a:avLst/>
          </a:prstGeom>
        </p:spPr>
      </p:pic>
      <p:pic>
        <p:nvPicPr>
          <p:cNvPr id="5" name="Picture 4"/>
          <p:cNvPicPr>
            <a:picLocks noChangeAspect="1"/>
          </p:cNvPicPr>
          <p:nvPr/>
        </p:nvPicPr>
        <p:blipFill>
          <a:blip r:embed="rId3"/>
          <a:stretch>
            <a:fillRect/>
          </a:stretch>
        </p:blipFill>
        <p:spPr>
          <a:xfrm>
            <a:off x="5750617" y="1506224"/>
            <a:ext cx="4745664" cy="3738683"/>
          </a:xfrm>
          <a:prstGeom prst="rect">
            <a:avLst/>
          </a:prstGeom>
        </p:spPr>
      </p:pic>
    </p:spTree>
    <p:extLst>
      <p:ext uri="{BB962C8B-B14F-4D97-AF65-F5344CB8AC3E}">
        <p14:creationId xmlns:p14="http://schemas.microsoft.com/office/powerpoint/2010/main" val="215310408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84881"/>
          </a:xfrm>
        </p:spPr>
        <p:txBody>
          <a:bodyPr>
            <a:normAutofit fontScale="90000"/>
          </a:bodyPr>
          <a:lstStyle/>
          <a:p>
            <a:r>
              <a:rPr lang="en-US" dirty="0" smtClean="0"/>
              <a:t>Points to note</a:t>
            </a:r>
            <a:endParaRPr lang="en-IN" dirty="0"/>
          </a:p>
        </p:txBody>
      </p:sp>
      <p:sp>
        <p:nvSpPr>
          <p:cNvPr id="3" name="Content Placeholder 2"/>
          <p:cNvSpPr>
            <a:spLocks noGrp="1"/>
          </p:cNvSpPr>
          <p:nvPr>
            <p:ph idx="1"/>
          </p:nvPr>
        </p:nvSpPr>
        <p:spPr>
          <a:xfrm>
            <a:off x="399246" y="1210614"/>
            <a:ext cx="6259131" cy="5326957"/>
          </a:xfrm>
        </p:spPr>
        <p:txBody>
          <a:bodyPr>
            <a:normAutofit lnSpcReduction="10000"/>
          </a:bodyPr>
          <a:lstStyle/>
          <a:p>
            <a:pPr algn="just"/>
            <a:r>
              <a:rPr lang="en-US" dirty="0" smtClean="0"/>
              <a:t>The maximum current is defined as I DSS and occurs when VGS = 0 V and VDS &gt;= |VP| , as shown in Fig. 6.15a . </a:t>
            </a:r>
          </a:p>
          <a:p>
            <a:pPr algn="just"/>
            <a:r>
              <a:rPr lang="en-US" dirty="0" smtClean="0"/>
              <a:t>For gate-to-source voltages V GS is less than (more negative than) the pinch-off level, the drain current is 0 A ( ID =0A ), as in Fig. 6.15b .</a:t>
            </a:r>
          </a:p>
          <a:p>
            <a:pPr algn="just"/>
            <a:r>
              <a:rPr lang="en-US" dirty="0" smtClean="0"/>
              <a:t>For all levels of V GS between 0 V and the pinch-off level, the current ID will range between I</a:t>
            </a:r>
            <a:r>
              <a:rPr lang="en-US" sz="2000" dirty="0" smtClean="0"/>
              <a:t>DSS</a:t>
            </a:r>
            <a:r>
              <a:rPr lang="en-US" dirty="0" smtClean="0"/>
              <a:t> and 0A, respectively, as in Fig. 6.15c . </a:t>
            </a:r>
          </a:p>
          <a:p>
            <a:pPr algn="just"/>
            <a:r>
              <a:rPr lang="en-US" dirty="0" smtClean="0"/>
              <a:t>A similar list can be developed for p-channel JFETs.</a:t>
            </a:r>
            <a:endParaRPr lang="en-IN" dirty="0"/>
          </a:p>
        </p:txBody>
      </p:sp>
      <p:pic>
        <p:nvPicPr>
          <p:cNvPr id="4" name="Picture 3"/>
          <p:cNvPicPr>
            <a:picLocks noChangeAspect="1"/>
          </p:cNvPicPr>
          <p:nvPr/>
        </p:nvPicPr>
        <p:blipFill>
          <a:blip r:embed="rId2"/>
          <a:stretch>
            <a:fillRect/>
          </a:stretch>
        </p:blipFill>
        <p:spPr>
          <a:xfrm>
            <a:off x="8060096" y="588475"/>
            <a:ext cx="3368898" cy="2145667"/>
          </a:xfrm>
          <a:prstGeom prst="rect">
            <a:avLst/>
          </a:prstGeom>
        </p:spPr>
      </p:pic>
      <p:pic>
        <p:nvPicPr>
          <p:cNvPr id="5" name="Picture 4"/>
          <p:cNvPicPr>
            <a:picLocks noChangeAspect="1"/>
          </p:cNvPicPr>
          <p:nvPr/>
        </p:nvPicPr>
        <p:blipFill>
          <a:blip r:embed="rId3"/>
          <a:stretch>
            <a:fillRect/>
          </a:stretch>
        </p:blipFill>
        <p:spPr>
          <a:xfrm>
            <a:off x="7943582" y="2613808"/>
            <a:ext cx="2886075" cy="1905000"/>
          </a:xfrm>
          <a:prstGeom prst="rect">
            <a:avLst/>
          </a:prstGeom>
        </p:spPr>
      </p:pic>
      <p:pic>
        <p:nvPicPr>
          <p:cNvPr id="6" name="Picture 5"/>
          <p:cNvPicPr>
            <a:picLocks noChangeAspect="1"/>
          </p:cNvPicPr>
          <p:nvPr/>
        </p:nvPicPr>
        <p:blipFill>
          <a:blip r:embed="rId4"/>
          <a:stretch>
            <a:fillRect/>
          </a:stretch>
        </p:blipFill>
        <p:spPr>
          <a:xfrm>
            <a:off x="7943582" y="4518808"/>
            <a:ext cx="3012181" cy="2154408"/>
          </a:xfrm>
          <a:prstGeom prst="rect">
            <a:avLst/>
          </a:prstGeom>
        </p:spPr>
      </p:pic>
      <p:pic>
        <p:nvPicPr>
          <p:cNvPr id="7" name="Picture 6"/>
          <p:cNvPicPr>
            <a:picLocks noChangeAspect="1"/>
          </p:cNvPicPr>
          <p:nvPr/>
        </p:nvPicPr>
        <p:blipFill>
          <a:blip r:embed="rId5"/>
          <a:stretch>
            <a:fillRect/>
          </a:stretch>
        </p:blipFill>
        <p:spPr>
          <a:xfrm>
            <a:off x="5019744" y="43665"/>
            <a:ext cx="7120607" cy="570096"/>
          </a:xfrm>
          <a:prstGeom prst="rect">
            <a:avLst/>
          </a:prstGeom>
        </p:spPr>
      </p:pic>
    </p:spTree>
    <p:extLst>
      <p:ext uri="{BB962C8B-B14F-4D97-AF65-F5344CB8AC3E}">
        <p14:creationId xmlns:p14="http://schemas.microsoft.com/office/powerpoint/2010/main" val="162982373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076" y="323068"/>
            <a:ext cx="10515600" cy="713280"/>
          </a:xfrm>
        </p:spPr>
        <p:txBody>
          <a:bodyPr>
            <a:normAutofit/>
          </a:bodyPr>
          <a:lstStyle/>
          <a:p>
            <a:pPr algn="ctr"/>
            <a:r>
              <a:rPr lang="en-US" sz="3200" dirty="0" smtClean="0"/>
              <a:t>Transfer Characteristics</a:t>
            </a:r>
            <a:endParaRPr lang="en-IN" sz="3200" dirty="0"/>
          </a:p>
        </p:txBody>
      </p:sp>
      <p:sp>
        <p:nvSpPr>
          <p:cNvPr id="3" name="Content Placeholder 2"/>
          <p:cNvSpPr>
            <a:spLocks noGrp="1"/>
          </p:cNvSpPr>
          <p:nvPr>
            <p:ph idx="1"/>
          </p:nvPr>
        </p:nvSpPr>
        <p:spPr/>
        <p:txBody>
          <a:bodyPr/>
          <a:lstStyle/>
          <a:p>
            <a:endParaRPr lang="en-IN"/>
          </a:p>
        </p:txBody>
      </p:sp>
      <p:pic>
        <p:nvPicPr>
          <p:cNvPr id="6" name="Picture 5"/>
          <p:cNvPicPr>
            <a:picLocks noChangeAspect="1"/>
          </p:cNvPicPr>
          <p:nvPr/>
        </p:nvPicPr>
        <p:blipFill>
          <a:blip r:embed="rId2"/>
          <a:stretch>
            <a:fillRect/>
          </a:stretch>
        </p:blipFill>
        <p:spPr>
          <a:xfrm>
            <a:off x="2545522" y="1036348"/>
            <a:ext cx="6753024" cy="5530209"/>
          </a:xfrm>
          <a:prstGeom prst="rect">
            <a:avLst/>
          </a:prstGeom>
        </p:spPr>
      </p:pic>
    </p:spTree>
    <p:extLst>
      <p:ext uri="{BB962C8B-B14F-4D97-AF65-F5344CB8AC3E}">
        <p14:creationId xmlns:p14="http://schemas.microsoft.com/office/powerpoint/2010/main" val="327816791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Picture 3"/>
          <p:cNvPicPr>
            <a:picLocks noChangeAspect="1"/>
          </p:cNvPicPr>
          <p:nvPr/>
        </p:nvPicPr>
        <p:blipFill>
          <a:blip r:embed="rId2"/>
          <a:stretch>
            <a:fillRect/>
          </a:stretch>
        </p:blipFill>
        <p:spPr>
          <a:xfrm>
            <a:off x="2436827" y="248762"/>
            <a:ext cx="7318345" cy="4585259"/>
          </a:xfrm>
          <a:prstGeom prst="rect">
            <a:avLst/>
          </a:prstGeom>
        </p:spPr>
      </p:pic>
      <p:pic>
        <p:nvPicPr>
          <p:cNvPr id="6" name="Picture 5"/>
          <p:cNvPicPr>
            <a:picLocks noChangeAspect="1"/>
          </p:cNvPicPr>
          <p:nvPr/>
        </p:nvPicPr>
        <p:blipFill>
          <a:blip r:embed="rId3"/>
          <a:stretch>
            <a:fillRect/>
          </a:stretch>
        </p:blipFill>
        <p:spPr>
          <a:xfrm>
            <a:off x="2644145" y="4705233"/>
            <a:ext cx="6903710" cy="1978701"/>
          </a:xfrm>
          <a:prstGeom prst="rect">
            <a:avLst/>
          </a:prstGeom>
        </p:spPr>
      </p:pic>
    </p:spTree>
    <p:extLst>
      <p:ext uri="{BB962C8B-B14F-4D97-AF65-F5344CB8AC3E}">
        <p14:creationId xmlns:p14="http://schemas.microsoft.com/office/powerpoint/2010/main" val="50844501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330802" y="561907"/>
            <a:ext cx="7122407" cy="5980561"/>
          </a:xfrm>
          <a:prstGeom prst="rect">
            <a:avLst/>
          </a:prstGeom>
        </p:spPr>
      </p:pic>
      <p:pic>
        <p:nvPicPr>
          <p:cNvPr id="5" name="Picture 4"/>
          <p:cNvPicPr>
            <a:picLocks noChangeAspect="1"/>
          </p:cNvPicPr>
          <p:nvPr/>
        </p:nvPicPr>
        <p:blipFill>
          <a:blip r:embed="rId3"/>
          <a:stretch>
            <a:fillRect/>
          </a:stretch>
        </p:blipFill>
        <p:spPr>
          <a:xfrm>
            <a:off x="915530" y="4667961"/>
            <a:ext cx="2672248" cy="1002093"/>
          </a:xfrm>
          <a:prstGeom prst="rect">
            <a:avLst/>
          </a:prstGeom>
        </p:spPr>
      </p:pic>
      <p:pic>
        <p:nvPicPr>
          <p:cNvPr id="6" name="Picture 5"/>
          <p:cNvPicPr>
            <a:picLocks noChangeAspect="1"/>
          </p:cNvPicPr>
          <p:nvPr/>
        </p:nvPicPr>
        <p:blipFill rotWithShape="1">
          <a:blip r:embed="rId4"/>
          <a:srcRect r="65346" b="10266"/>
          <a:stretch/>
        </p:blipFill>
        <p:spPr>
          <a:xfrm>
            <a:off x="1051713" y="553441"/>
            <a:ext cx="2536065" cy="4114520"/>
          </a:xfrm>
          <a:prstGeom prst="rect">
            <a:avLst/>
          </a:prstGeom>
        </p:spPr>
      </p:pic>
    </p:spTree>
    <p:extLst>
      <p:ext uri="{BB962C8B-B14F-4D97-AF65-F5344CB8AC3E}">
        <p14:creationId xmlns:p14="http://schemas.microsoft.com/office/powerpoint/2010/main" val="209319824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622" y="107354"/>
            <a:ext cx="10515600" cy="760385"/>
          </a:xfrm>
        </p:spPr>
        <p:txBody>
          <a:bodyPr/>
          <a:lstStyle/>
          <a:p>
            <a:pPr algn="ctr"/>
            <a:r>
              <a:rPr lang="en-US" dirty="0" smtClean="0"/>
              <a:t>Important Relations- JFET vs BJT</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3158946" y="761066"/>
            <a:ext cx="4800198" cy="6096934"/>
          </a:xfrm>
          <a:prstGeom prst="rect">
            <a:avLst/>
          </a:prstGeom>
        </p:spPr>
      </p:pic>
    </p:spTree>
    <p:extLst>
      <p:ext uri="{BB962C8B-B14F-4D97-AF65-F5344CB8AC3E}">
        <p14:creationId xmlns:p14="http://schemas.microsoft.com/office/powerpoint/2010/main" val="4397185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Transistor Biasing</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037353" y="1825625"/>
            <a:ext cx="8391525" cy="3695700"/>
          </a:xfrm>
          <a:prstGeom prst="rect">
            <a:avLst/>
          </a:prstGeom>
        </p:spPr>
      </p:pic>
    </p:spTree>
    <p:extLst>
      <p:ext uri="{BB962C8B-B14F-4D97-AF65-F5344CB8AC3E}">
        <p14:creationId xmlns:p14="http://schemas.microsoft.com/office/powerpoint/2010/main" val="179999552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9427"/>
          </a:xfrm>
        </p:spPr>
        <p:txBody>
          <a:bodyPr>
            <a:normAutofit fontScale="90000"/>
          </a:bodyPr>
          <a:lstStyle/>
          <a:p>
            <a:r>
              <a:rPr lang="en-US" dirty="0" smtClean="0"/>
              <a:t>Transistor Biasing</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1643063"/>
            <a:ext cx="8562975" cy="4533900"/>
          </a:xfrm>
          <a:prstGeom prst="rect">
            <a:avLst/>
          </a:prstGeom>
        </p:spPr>
      </p:pic>
    </p:spTree>
    <p:extLst>
      <p:ext uri="{BB962C8B-B14F-4D97-AF65-F5344CB8AC3E}">
        <p14:creationId xmlns:p14="http://schemas.microsoft.com/office/powerpoint/2010/main" val="96439733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492951"/>
            <a:ext cx="9031150" cy="5684012"/>
          </a:xfrm>
          <a:prstGeom prst="rect">
            <a:avLst/>
          </a:prstGeom>
        </p:spPr>
      </p:pic>
    </p:spTree>
    <p:extLst>
      <p:ext uri="{BB962C8B-B14F-4D97-AF65-F5344CB8AC3E}">
        <p14:creationId xmlns:p14="http://schemas.microsoft.com/office/powerpoint/2010/main" val="3443934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08685"/>
            <a:ext cx="9696718" cy="979785"/>
          </a:xfrm>
        </p:spPr>
        <p:txBody>
          <a:bodyPr>
            <a:normAutofit fontScale="90000"/>
          </a:bodyPr>
          <a:lstStyle/>
          <a:p>
            <a:pPr algn="ctr"/>
            <a:r>
              <a:rPr lang="en-US" dirty="0" smtClean="0"/>
              <a:t>EVOLUTION OF SEMICONDUCTOR OPPORTUNITIES</a:t>
            </a:r>
            <a:endParaRPr lang="en-IN" dirty="0"/>
          </a:p>
        </p:txBody>
      </p:sp>
      <p:pic>
        <p:nvPicPr>
          <p:cNvPr id="4" name="Picture 3"/>
          <p:cNvPicPr>
            <a:picLocks noChangeAspect="1"/>
          </p:cNvPicPr>
          <p:nvPr/>
        </p:nvPicPr>
        <p:blipFill rotWithShape="1">
          <a:blip r:embed="rId2"/>
          <a:srcRect t="12772"/>
          <a:stretch/>
        </p:blipFill>
        <p:spPr>
          <a:xfrm>
            <a:off x="1413992" y="1607048"/>
            <a:ext cx="8379489" cy="4788492"/>
          </a:xfrm>
          <a:prstGeom prst="rect">
            <a:avLst/>
          </a:prstGeom>
        </p:spPr>
      </p:pic>
    </p:spTree>
    <p:extLst>
      <p:ext uri="{BB962C8B-B14F-4D97-AF65-F5344CB8AC3E}">
        <p14:creationId xmlns:p14="http://schemas.microsoft.com/office/powerpoint/2010/main" val="350358902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365125"/>
            <a:ext cx="8115300" cy="5524500"/>
          </a:xfrm>
          <a:prstGeom prst="rect">
            <a:avLst/>
          </a:prstGeom>
        </p:spPr>
      </p:pic>
    </p:spTree>
    <p:extLst>
      <p:ext uri="{BB962C8B-B14F-4D97-AF65-F5344CB8AC3E}">
        <p14:creationId xmlns:p14="http://schemas.microsoft.com/office/powerpoint/2010/main" val="20611345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352425"/>
            <a:ext cx="10134600" cy="3618580"/>
          </a:xfrm>
          <a:prstGeom prst="rect">
            <a:avLst/>
          </a:prstGeom>
        </p:spPr>
      </p:pic>
    </p:spTree>
    <p:extLst>
      <p:ext uri="{BB962C8B-B14F-4D97-AF65-F5344CB8AC3E}">
        <p14:creationId xmlns:p14="http://schemas.microsoft.com/office/powerpoint/2010/main" val="32316832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365124"/>
            <a:ext cx="8717924" cy="6023691"/>
          </a:xfrm>
          <a:prstGeom prst="rect">
            <a:avLst/>
          </a:prstGeom>
        </p:spPr>
      </p:pic>
    </p:spTree>
    <p:extLst>
      <p:ext uri="{BB962C8B-B14F-4D97-AF65-F5344CB8AC3E}">
        <p14:creationId xmlns:p14="http://schemas.microsoft.com/office/powerpoint/2010/main" val="2063313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410369"/>
            <a:ext cx="9207321" cy="3310892"/>
          </a:xfrm>
          <a:prstGeom prst="rect">
            <a:avLst/>
          </a:prstGeom>
        </p:spPr>
      </p:pic>
    </p:spTree>
    <p:extLst>
      <p:ext uri="{BB962C8B-B14F-4D97-AF65-F5344CB8AC3E}">
        <p14:creationId xmlns:p14="http://schemas.microsoft.com/office/powerpoint/2010/main" val="1787113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461493"/>
            <a:ext cx="9460486" cy="5715470"/>
          </a:xfrm>
          <a:prstGeom prst="rect">
            <a:avLst/>
          </a:prstGeom>
        </p:spPr>
      </p:pic>
    </p:spTree>
    <p:extLst>
      <p:ext uri="{BB962C8B-B14F-4D97-AF65-F5344CB8AC3E}">
        <p14:creationId xmlns:p14="http://schemas.microsoft.com/office/powerpoint/2010/main" val="29758795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365125"/>
            <a:ext cx="9348989" cy="6247917"/>
          </a:xfrm>
          <a:prstGeom prst="rect">
            <a:avLst/>
          </a:prstGeom>
        </p:spPr>
      </p:pic>
    </p:spTree>
    <p:extLst>
      <p:ext uri="{BB962C8B-B14F-4D97-AF65-F5344CB8AC3E}">
        <p14:creationId xmlns:p14="http://schemas.microsoft.com/office/powerpoint/2010/main" val="22504393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517234"/>
            <a:ext cx="8615754" cy="5291138"/>
          </a:xfrm>
          <a:prstGeom prst="rect">
            <a:avLst/>
          </a:prstGeom>
        </p:spPr>
      </p:pic>
    </p:spTree>
    <p:extLst>
      <p:ext uri="{BB962C8B-B14F-4D97-AF65-F5344CB8AC3E}">
        <p14:creationId xmlns:p14="http://schemas.microsoft.com/office/powerpoint/2010/main" val="30517773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467973"/>
            <a:ext cx="8473225" cy="5708990"/>
          </a:xfrm>
          <a:prstGeom prst="rect">
            <a:avLst/>
          </a:prstGeom>
        </p:spPr>
      </p:pic>
    </p:spTree>
    <p:extLst>
      <p:ext uri="{BB962C8B-B14F-4D97-AF65-F5344CB8AC3E}">
        <p14:creationId xmlns:p14="http://schemas.microsoft.com/office/powerpoint/2010/main" val="23400457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264151"/>
            <a:ext cx="8395952" cy="6043413"/>
          </a:xfrm>
          <a:prstGeom prst="rect">
            <a:avLst/>
          </a:prstGeom>
        </p:spPr>
      </p:pic>
    </p:spTree>
    <p:extLst>
      <p:ext uri="{BB962C8B-B14F-4D97-AF65-F5344CB8AC3E}">
        <p14:creationId xmlns:p14="http://schemas.microsoft.com/office/powerpoint/2010/main" val="5261835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838200" y="1825625"/>
            <a:ext cx="8692166" cy="4226466"/>
          </a:xfrm>
          <a:prstGeom prst="rect">
            <a:avLst/>
          </a:prstGeom>
        </p:spPr>
      </p:pic>
    </p:spTree>
    <p:extLst>
      <p:ext uri="{BB962C8B-B14F-4D97-AF65-F5344CB8AC3E}">
        <p14:creationId xmlns:p14="http://schemas.microsoft.com/office/powerpoint/2010/main" val="14264313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Silicon and Germanium</a:t>
            </a:r>
            <a:endParaRPr lang="en-IN" dirty="0"/>
          </a:p>
        </p:txBody>
      </p:sp>
      <p:pic>
        <p:nvPicPr>
          <p:cNvPr id="9218" name="Picture 2" descr="Difference between sensor and transducer (Sensor vs Transducer) - YouTube"/>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77" t="12942" r="-177" b="12804"/>
          <a:stretch/>
        </p:blipFill>
        <p:spPr bwMode="auto">
          <a:xfrm>
            <a:off x="1804444" y="1481070"/>
            <a:ext cx="7839684" cy="436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751134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216324"/>
            <a:ext cx="8303906" cy="5715940"/>
          </a:xfrm>
          <a:prstGeom prst="rect">
            <a:avLst/>
          </a:prstGeom>
        </p:spPr>
      </p:pic>
    </p:spTree>
    <p:extLst>
      <p:ext uri="{BB962C8B-B14F-4D97-AF65-F5344CB8AC3E}">
        <p14:creationId xmlns:p14="http://schemas.microsoft.com/office/powerpoint/2010/main" val="190929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199" y="595112"/>
            <a:ext cx="10218637" cy="4826894"/>
          </a:xfrm>
          <a:prstGeom prst="rect">
            <a:avLst/>
          </a:prstGeom>
        </p:spPr>
      </p:pic>
    </p:spTree>
    <p:extLst>
      <p:ext uri="{BB962C8B-B14F-4D97-AF65-F5344CB8AC3E}">
        <p14:creationId xmlns:p14="http://schemas.microsoft.com/office/powerpoint/2010/main" val="18394368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657493"/>
            <a:ext cx="8576256" cy="5162611"/>
          </a:xfrm>
          <a:prstGeom prst="rect">
            <a:avLst/>
          </a:prstGeom>
        </p:spPr>
      </p:pic>
    </p:spTree>
    <p:extLst>
      <p:ext uri="{BB962C8B-B14F-4D97-AF65-F5344CB8AC3E}">
        <p14:creationId xmlns:p14="http://schemas.microsoft.com/office/powerpoint/2010/main" val="37533110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365125"/>
            <a:ext cx="8587330" cy="5811838"/>
          </a:xfrm>
          <a:prstGeom prst="rect">
            <a:avLst/>
          </a:prstGeom>
        </p:spPr>
      </p:pic>
    </p:spTree>
    <p:extLst>
      <p:ext uri="{BB962C8B-B14F-4D97-AF65-F5344CB8AC3E}">
        <p14:creationId xmlns:p14="http://schemas.microsoft.com/office/powerpoint/2010/main" val="20603444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374561" y="274507"/>
            <a:ext cx="9516414" cy="6031245"/>
          </a:xfrm>
          <a:prstGeom prst="rect">
            <a:avLst/>
          </a:prstGeom>
        </p:spPr>
      </p:pic>
    </p:spTree>
    <p:extLst>
      <p:ext uri="{BB962C8B-B14F-4D97-AF65-F5344CB8AC3E}">
        <p14:creationId xmlns:p14="http://schemas.microsoft.com/office/powerpoint/2010/main" val="6793871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862338" y="517168"/>
            <a:ext cx="8329795" cy="4763170"/>
          </a:xfrm>
          <a:prstGeom prst="rect">
            <a:avLst/>
          </a:prstGeom>
        </p:spPr>
      </p:pic>
    </p:spTree>
    <p:extLst>
      <p:ext uri="{BB962C8B-B14F-4D97-AF65-F5344CB8AC3E}">
        <p14:creationId xmlns:p14="http://schemas.microsoft.com/office/powerpoint/2010/main" val="26752615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857575" y="365125"/>
            <a:ext cx="8176038" cy="5300328"/>
          </a:xfrm>
          <a:prstGeom prst="rect">
            <a:avLst/>
          </a:prstGeom>
        </p:spPr>
      </p:pic>
    </p:spTree>
    <p:extLst>
      <p:ext uri="{BB962C8B-B14F-4D97-AF65-F5344CB8AC3E}">
        <p14:creationId xmlns:p14="http://schemas.microsoft.com/office/powerpoint/2010/main" val="41489818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803" y="352247"/>
            <a:ext cx="10515600" cy="678064"/>
          </a:xfrm>
        </p:spPr>
        <p:txBody>
          <a:bodyPr>
            <a:normAutofit fontScale="90000"/>
          </a:bodyPr>
          <a:lstStyle/>
          <a:p>
            <a:r>
              <a:rPr lang="en-US" dirty="0" smtClean="0"/>
              <a:t>Operational Amplifiers</a:t>
            </a:r>
            <a:endParaRPr lang="en-IN" dirty="0"/>
          </a:p>
        </p:txBody>
      </p:sp>
      <p:sp>
        <p:nvSpPr>
          <p:cNvPr id="3" name="Content Placeholder 2"/>
          <p:cNvSpPr>
            <a:spLocks noGrp="1"/>
          </p:cNvSpPr>
          <p:nvPr>
            <p:ph idx="1"/>
          </p:nvPr>
        </p:nvSpPr>
        <p:spPr>
          <a:xfrm>
            <a:off x="348803" y="1143045"/>
            <a:ext cx="10515600" cy="5450938"/>
          </a:xfrm>
        </p:spPr>
        <p:txBody>
          <a:bodyPr>
            <a:normAutofit/>
          </a:bodyPr>
          <a:lstStyle/>
          <a:p>
            <a:pPr algn="just"/>
            <a:r>
              <a:rPr lang="en-US" b="1" dirty="0"/>
              <a:t>Operational Amplifiers</a:t>
            </a:r>
            <a:r>
              <a:rPr lang="en-US" dirty="0"/>
              <a:t>, or </a:t>
            </a:r>
            <a:r>
              <a:rPr lang="en-US" b="1" dirty="0"/>
              <a:t>Op-amps</a:t>
            </a:r>
            <a:r>
              <a:rPr lang="en-US" dirty="0"/>
              <a:t> as they are more commonly called, are one of the basic building blocks of Analogue Electronic Circuits</a:t>
            </a:r>
            <a:r>
              <a:rPr lang="en-US" dirty="0" smtClean="0"/>
              <a:t>.</a:t>
            </a:r>
          </a:p>
          <a:p>
            <a:pPr algn="just"/>
            <a:r>
              <a:rPr lang="en-US" i="1" dirty="0"/>
              <a:t>Operational amplifiers</a:t>
            </a:r>
            <a:r>
              <a:rPr lang="en-US" dirty="0"/>
              <a:t> are linear devices that have all the properties required for nearly ideal DC amplification and are therefore used extensively in signal conditioning, filtering or to perform mathematical operations such as add, subtract, integration and differentiation</a:t>
            </a:r>
            <a:r>
              <a:rPr lang="en-US" dirty="0" smtClean="0"/>
              <a:t>.</a:t>
            </a:r>
          </a:p>
          <a:p>
            <a:pPr algn="just"/>
            <a:r>
              <a:rPr lang="en-US" dirty="0"/>
              <a:t>An </a:t>
            </a:r>
            <a:r>
              <a:rPr lang="en-US" b="1" dirty="0"/>
              <a:t>Operational Amplifier</a:t>
            </a:r>
            <a:r>
              <a:rPr lang="en-US" dirty="0"/>
              <a:t>, or op-amp for short, is fundamentally a voltage amplifying device designed to be used with external feedback components such as resistors and capacitors between its output and input terminals</a:t>
            </a:r>
            <a:endParaRPr lang="en-IN" dirty="0"/>
          </a:p>
        </p:txBody>
      </p:sp>
    </p:spTree>
    <p:extLst>
      <p:ext uri="{BB962C8B-B14F-4D97-AF65-F5344CB8AC3E}">
        <p14:creationId xmlns:p14="http://schemas.microsoft.com/office/powerpoint/2010/main" val="42479189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a:t>An </a:t>
            </a:r>
            <a:r>
              <a:rPr lang="en-US" i="1" dirty="0"/>
              <a:t>Operational Amplifier</a:t>
            </a:r>
            <a:r>
              <a:rPr lang="en-US" dirty="0"/>
              <a:t> is basically a three-terminal device which consists of two high impedance inputs. One of the inputs is called the </a:t>
            </a:r>
            <a:r>
              <a:rPr lang="en-US" b="1" dirty="0"/>
              <a:t>Inverting Input</a:t>
            </a:r>
            <a:r>
              <a:rPr lang="en-US" dirty="0"/>
              <a:t>, marked with a negative or “minus” sign, ( – ). The other input is called the </a:t>
            </a:r>
            <a:r>
              <a:rPr lang="en-US" b="1" dirty="0"/>
              <a:t>Non-inverting Input</a:t>
            </a:r>
            <a:r>
              <a:rPr lang="en-US" dirty="0"/>
              <a:t>, marked with a positive or “plus” sign ( + </a:t>
            </a:r>
            <a:r>
              <a:rPr lang="en-US" dirty="0" smtClean="0"/>
              <a:t>).</a:t>
            </a:r>
          </a:p>
          <a:p>
            <a:r>
              <a:rPr lang="en-US" dirty="0"/>
              <a:t>A third terminal represents the operational amplifiers output port which can both sink and source either a voltage or a current.</a:t>
            </a:r>
            <a:endParaRPr lang="en-IN" dirty="0"/>
          </a:p>
        </p:txBody>
      </p:sp>
    </p:spTree>
    <p:extLst>
      <p:ext uri="{BB962C8B-B14F-4D97-AF65-F5344CB8AC3E}">
        <p14:creationId xmlns:p14="http://schemas.microsoft.com/office/powerpoint/2010/main" val="22201866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5307" y="91113"/>
            <a:ext cx="10515600" cy="1325563"/>
          </a:xfrm>
        </p:spPr>
        <p:txBody>
          <a:bodyPr/>
          <a:lstStyle/>
          <a:p>
            <a:r>
              <a:rPr lang="en-IN" b="1" dirty="0"/>
              <a:t>Differential </a:t>
            </a:r>
            <a:r>
              <a:rPr lang="en-IN" b="1" dirty="0" smtClean="0"/>
              <a:t>Amplifier</a:t>
            </a:r>
            <a:endParaRPr lang="en-IN" dirty="0"/>
          </a:p>
        </p:txBody>
      </p:sp>
      <p:sp>
        <p:nvSpPr>
          <p:cNvPr id="3" name="Content Placeholder 2"/>
          <p:cNvSpPr>
            <a:spLocks noGrp="1"/>
          </p:cNvSpPr>
          <p:nvPr>
            <p:ph idx="1"/>
          </p:nvPr>
        </p:nvSpPr>
        <p:spPr>
          <a:xfrm>
            <a:off x="605307" y="1416676"/>
            <a:ext cx="6684135" cy="4760287"/>
          </a:xfrm>
        </p:spPr>
        <p:txBody>
          <a:bodyPr>
            <a:normAutofit fontScale="92500" lnSpcReduction="10000"/>
          </a:bodyPr>
          <a:lstStyle/>
          <a:p>
            <a:pPr algn="just"/>
            <a:r>
              <a:rPr lang="en-US" dirty="0"/>
              <a:t>The circuit below shows a generalized form of a differential amplifier with two inputs marked V1 and V2. The two identical transistors TR1 and TR2 are both biased at the same operating point with their emitters connected together and returned to the common rail, -</a:t>
            </a:r>
            <a:r>
              <a:rPr lang="en-US" dirty="0" err="1"/>
              <a:t>Vee</a:t>
            </a:r>
            <a:r>
              <a:rPr lang="en-US" dirty="0"/>
              <a:t> by way of resistor Re</a:t>
            </a:r>
            <a:r>
              <a:rPr lang="en-US" dirty="0" smtClean="0"/>
              <a:t>.</a:t>
            </a:r>
          </a:p>
          <a:p>
            <a:pPr algn="just"/>
            <a:r>
              <a:rPr lang="en-US" dirty="0"/>
              <a:t>The circuit operates from a dual supply +</a:t>
            </a:r>
            <a:r>
              <a:rPr lang="en-US" dirty="0" err="1"/>
              <a:t>Vcc</a:t>
            </a:r>
            <a:r>
              <a:rPr lang="en-US" dirty="0"/>
              <a:t> and -</a:t>
            </a:r>
            <a:r>
              <a:rPr lang="en-US" dirty="0" err="1"/>
              <a:t>Vee</a:t>
            </a:r>
            <a:r>
              <a:rPr lang="en-US" dirty="0"/>
              <a:t> which ensures a constant supply. The voltage that appears at the output, </a:t>
            </a:r>
            <a:r>
              <a:rPr lang="en-US" dirty="0" err="1"/>
              <a:t>Vout</a:t>
            </a:r>
            <a:r>
              <a:rPr lang="en-US" dirty="0"/>
              <a:t> of the amplifier is the difference between the two input signals as the two base inputs are in </a:t>
            </a:r>
            <a:r>
              <a:rPr lang="en-US" i="1" dirty="0"/>
              <a:t>anti-phase</a:t>
            </a:r>
            <a:r>
              <a:rPr lang="en-US" dirty="0"/>
              <a:t> with each other.</a:t>
            </a:r>
          </a:p>
          <a:p>
            <a:pPr algn="just"/>
            <a:endParaRPr lang="en-IN" dirty="0"/>
          </a:p>
        </p:txBody>
      </p:sp>
      <p:pic>
        <p:nvPicPr>
          <p:cNvPr id="4" name="Picture 3"/>
          <p:cNvPicPr>
            <a:picLocks noChangeAspect="1"/>
          </p:cNvPicPr>
          <p:nvPr/>
        </p:nvPicPr>
        <p:blipFill>
          <a:blip r:embed="rId2"/>
          <a:stretch>
            <a:fillRect/>
          </a:stretch>
        </p:blipFill>
        <p:spPr>
          <a:xfrm>
            <a:off x="7538568" y="1228011"/>
            <a:ext cx="3777731" cy="4280683"/>
          </a:xfrm>
          <a:prstGeom prst="rect">
            <a:avLst/>
          </a:prstGeom>
        </p:spPr>
      </p:pic>
    </p:spTree>
    <p:extLst>
      <p:ext uri="{BB962C8B-B14F-4D97-AF65-F5344CB8AC3E}">
        <p14:creationId xmlns:p14="http://schemas.microsoft.com/office/powerpoint/2010/main" val="4162589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4146" y="450761"/>
            <a:ext cx="10515600" cy="634620"/>
          </a:xfrm>
        </p:spPr>
        <p:txBody>
          <a:bodyPr>
            <a:normAutofit fontScale="90000"/>
          </a:bodyPr>
          <a:lstStyle/>
          <a:p>
            <a:r>
              <a:rPr lang="en-US" dirty="0" smtClean="0"/>
              <a:t>Silicon and Germanium</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t="9370" b="8901"/>
          <a:stretch/>
        </p:blipFill>
        <p:spPr>
          <a:xfrm>
            <a:off x="838200" y="1413027"/>
            <a:ext cx="10367493" cy="4763936"/>
          </a:xfrm>
          <a:prstGeom prst="rect">
            <a:avLst/>
          </a:prstGeom>
        </p:spPr>
      </p:pic>
    </p:spTree>
    <p:extLst>
      <p:ext uri="{BB962C8B-B14F-4D97-AF65-F5344CB8AC3E}">
        <p14:creationId xmlns:p14="http://schemas.microsoft.com/office/powerpoint/2010/main" val="57332381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838200" y="1825625"/>
            <a:ext cx="4339107" cy="4351338"/>
          </a:xfrm>
        </p:spPr>
        <p:txBody>
          <a:bodyPr/>
          <a:lstStyle/>
          <a:p>
            <a:pPr algn="just"/>
            <a:r>
              <a:rPr lang="en-US" dirty="0"/>
              <a:t>So as the forward bias of transistor, TR1 is increased, the forward bias of transistor TR2 is reduced and vice versa. Then if the two transistors are perfectly matched, the current flowing through the common emitter resistor, Re will remain constant.</a:t>
            </a:r>
          </a:p>
          <a:p>
            <a:pPr algn="just"/>
            <a:endParaRPr lang="en-IN" dirty="0"/>
          </a:p>
        </p:txBody>
      </p:sp>
      <p:pic>
        <p:nvPicPr>
          <p:cNvPr id="4" name="Picture 3"/>
          <p:cNvPicPr>
            <a:picLocks noChangeAspect="1"/>
          </p:cNvPicPr>
          <p:nvPr/>
        </p:nvPicPr>
        <p:blipFill>
          <a:blip r:embed="rId2"/>
          <a:stretch>
            <a:fillRect/>
          </a:stretch>
        </p:blipFill>
        <p:spPr>
          <a:xfrm>
            <a:off x="6250680" y="1163616"/>
            <a:ext cx="3777731" cy="4280683"/>
          </a:xfrm>
          <a:prstGeom prst="rect">
            <a:avLst/>
          </a:prstGeom>
        </p:spPr>
      </p:pic>
    </p:spTree>
    <p:extLst>
      <p:ext uri="{BB962C8B-B14F-4D97-AF65-F5344CB8AC3E}">
        <p14:creationId xmlns:p14="http://schemas.microsoft.com/office/powerpoint/2010/main" val="25954565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3792" y="283335"/>
            <a:ext cx="10800008" cy="5893628"/>
          </a:xfrm>
        </p:spPr>
        <p:txBody>
          <a:bodyPr/>
          <a:lstStyle/>
          <a:p>
            <a:pPr algn="just"/>
            <a:r>
              <a:rPr lang="en-US" dirty="0"/>
              <a:t>Like the input signal, the output signal is also balanced and since the collector voltages either swing in opposite directions (anti-phase) or in the same direction (in-phase) the output voltage signal, taken from between the two collectors is, assuming a perfectly balanced circuit the zero difference between the two collector voltages.</a:t>
            </a:r>
          </a:p>
          <a:p>
            <a:pPr algn="just"/>
            <a:r>
              <a:rPr lang="en-US" dirty="0"/>
              <a:t>This is known as the </a:t>
            </a:r>
            <a:r>
              <a:rPr lang="en-US" i="1" dirty="0"/>
              <a:t>Common Mode of Operation</a:t>
            </a:r>
            <a:r>
              <a:rPr lang="en-US" dirty="0"/>
              <a:t> with the </a:t>
            </a:r>
            <a:r>
              <a:rPr lang="en-US" b="1" dirty="0"/>
              <a:t>common mode gain</a:t>
            </a:r>
            <a:r>
              <a:rPr lang="en-US" dirty="0"/>
              <a:t> of the amplifier being the output gain when the input is zero</a:t>
            </a:r>
            <a:r>
              <a:rPr lang="en-US" dirty="0" smtClean="0"/>
              <a:t>.</a:t>
            </a:r>
          </a:p>
          <a:p>
            <a:pPr algn="just"/>
            <a:r>
              <a:rPr lang="en-US" dirty="0"/>
              <a:t>Operational Amplifiers also have one output (although there are ones with an additional differential output) of low impedance that is referenced to a common ground terminal and it should ignore any common mode signals that is, if an identical signal is applied to both the inverting and non-inverting inputs there should no change to the output.</a:t>
            </a:r>
          </a:p>
          <a:p>
            <a:pPr algn="just"/>
            <a:endParaRPr lang="en-IN" dirty="0"/>
          </a:p>
        </p:txBody>
      </p:sp>
    </p:spTree>
    <p:extLst>
      <p:ext uri="{BB962C8B-B14F-4D97-AF65-F5344CB8AC3E}">
        <p14:creationId xmlns:p14="http://schemas.microsoft.com/office/powerpoint/2010/main" val="33722689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0913" y="450761"/>
            <a:ext cx="10812887" cy="5726202"/>
          </a:xfrm>
        </p:spPr>
        <p:txBody>
          <a:bodyPr>
            <a:normAutofit fontScale="92500" lnSpcReduction="10000"/>
          </a:bodyPr>
          <a:lstStyle/>
          <a:p>
            <a:pPr algn="just"/>
            <a:r>
              <a:rPr lang="en-US" dirty="0"/>
              <a:t>However, in real amplifiers there is always some variation and the ratio of the change to the output voltage with regards to the change in the common mode input voltage is called the </a:t>
            </a:r>
            <a:r>
              <a:rPr lang="en-US" b="1" dirty="0"/>
              <a:t>Common Mode Rejection Ratio</a:t>
            </a:r>
            <a:r>
              <a:rPr lang="en-US" dirty="0"/>
              <a:t> or </a:t>
            </a:r>
            <a:r>
              <a:rPr lang="en-US" b="1" dirty="0"/>
              <a:t>CMRR</a:t>
            </a:r>
            <a:r>
              <a:rPr lang="en-US" dirty="0"/>
              <a:t> for short.</a:t>
            </a:r>
          </a:p>
          <a:p>
            <a:pPr algn="just"/>
            <a:r>
              <a:rPr lang="en-US" dirty="0"/>
              <a:t>Operational Amplifiers on their own have a very high open loop DC gain and by applying some form of </a:t>
            </a:r>
            <a:r>
              <a:rPr lang="en-US" b="1" dirty="0"/>
              <a:t>Negative Feedback</a:t>
            </a:r>
            <a:r>
              <a:rPr lang="en-US" dirty="0"/>
              <a:t> we can produce an operational amplifier circuit that has a very precise gain characteristic that is </a:t>
            </a:r>
            <a:r>
              <a:rPr lang="en-US" dirty="0" err="1"/>
              <a:t>dependant</a:t>
            </a:r>
            <a:r>
              <a:rPr lang="en-US" dirty="0"/>
              <a:t> only on the feedback used. Note that the term “open loop” means that there are no feedback components used around the amplifier so the feedback path or loop is open.</a:t>
            </a:r>
          </a:p>
          <a:p>
            <a:pPr algn="just"/>
            <a:r>
              <a:rPr lang="en-US" dirty="0"/>
              <a:t>An operational amplifier only responds to the difference between the voltages on its two input terminals, known commonly as the “</a:t>
            </a:r>
            <a:r>
              <a:rPr lang="en-US" i="1" dirty="0"/>
              <a:t>Differential Input Voltage</a:t>
            </a:r>
            <a:r>
              <a:rPr lang="en-US" dirty="0"/>
              <a:t>” and not to their common potential. Then if the same voltage potential is applied to both terminals the resultant output will be zero. An Operational Amplifiers gain is commonly known as the </a:t>
            </a:r>
            <a:r>
              <a:rPr lang="en-US" b="1" dirty="0"/>
              <a:t>Open Loop Differential Gain</a:t>
            </a:r>
            <a:r>
              <a:rPr lang="en-US" dirty="0"/>
              <a:t>, and is given the symbol (</a:t>
            </a:r>
            <a:r>
              <a:rPr lang="en-US" dirty="0" err="1"/>
              <a:t>A</a:t>
            </a:r>
            <a:r>
              <a:rPr lang="en-US" baseline="-25000" dirty="0" err="1"/>
              <a:t>o</a:t>
            </a:r>
            <a:r>
              <a:rPr lang="en-US" dirty="0"/>
              <a:t>).</a:t>
            </a:r>
          </a:p>
          <a:p>
            <a:pPr algn="just"/>
            <a:endParaRPr lang="en-IN" dirty="0"/>
          </a:p>
        </p:txBody>
      </p:sp>
    </p:spTree>
    <p:extLst>
      <p:ext uri="{BB962C8B-B14F-4D97-AF65-F5344CB8AC3E}">
        <p14:creationId xmlns:p14="http://schemas.microsoft.com/office/powerpoint/2010/main" val="3517614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2018628" y="486044"/>
            <a:ext cx="8154747" cy="3879894"/>
          </a:xfrm>
          <a:prstGeom prst="rect">
            <a:avLst/>
          </a:prstGeom>
        </p:spPr>
      </p:pic>
    </p:spTree>
    <p:extLst>
      <p:ext uri="{BB962C8B-B14F-4D97-AF65-F5344CB8AC3E}">
        <p14:creationId xmlns:p14="http://schemas.microsoft.com/office/powerpoint/2010/main" val="23774468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199" y="365125"/>
            <a:ext cx="8237845" cy="5662188"/>
          </a:xfrm>
          <a:prstGeom prst="rect">
            <a:avLst/>
          </a:prstGeom>
        </p:spPr>
      </p:pic>
    </p:spTree>
    <p:extLst>
      <p:ext uri="{BB962C8B-B14F-4D97-AF65-F5344CB8AC3E}">
        <p14:creationId xmlns:p14="http://schemas.microsoft.com/office/powerpoint/2010/main" val="711064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365125"/>
            <a:ext cx="7153275" cy="5276850"/>
          </a:xfrm>
          <a:prstGeom prst="rect">
            <a:avLst/>
          </a:prstGeom>
        </p:spPr>
      </p:pic>
    </p:spTree>
    <p:extLst>
      <p:ext uri="{BB962C8B-B14F-4D97-AF65-F5344CB8AC3E}">
        <p14:creationId xmlns:p14="http://schemas.microsoft.com/office/powerpoint/2010/main" val="1927430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1107582" y="2562895"/>
            <a:ext cx="10246217" cy="3614067"/>
          </a:xfrm>
        </p:spPr>
        <p:txBody>
          <a:bodyPr/>
          <a:lstStyle/>
          <a:p>
            <a:pPr algn="just"/>
            <a:r>
              <a:rPr lang="en-US" dirty="0"/>
              <a:t>From these “idealized” characteristics above, we can see that the input resistance is infinite, so </a:t>
            </a:r>
            <a:r>
              <a:rPr lang="en-US" b="1" dirty="0"/>
              <a:t>no current flows into either input terminal</a:t>
            </a:r>
            <a:r>
              <a:rPr lang="en-US" dirty="0"/>
              <a:t> (the “current rule”) and that the </a:t>
            </a:r>
            <a:r>
              <a:rPr lang="en-US" b="1" dirty="0"/>
              <a:t>differential input offset voltage is zero</a:t>
            </a:r>
            <a:r>
              <a:rPr lang="en-US" dirty="0"/>
              <a:t> (the “voltage rule”). It is important to remember these two properties as they will help us understand the workings of the </a:t>
            </a:r>
            <a:r>
              <a:rPr lang="en-US" b="1" dirty="0"/>
              <a:t>Operational Amplifier</a:t>
            </a:r>
            <a:r>
              <a:rPr lang="en-US" dirty="0"/>
              <a:t> with regards to the analysis and design of op-amp circuits.</a:t>
            </a:r>
            <a:endParaRPr lang="en-IN" dirty="0"/>
          </a:p>
        </p:txBody>
      </p:sp>
      <p:pic>
        <p:nvPicPr>
          <p:cNvPr id="4" name="Picture 3"/>
          <p:cNvPicPr>
            <a:picLocks noChangeAspect="1"/>
          </p:cNvPicPr>
          <p:nvPr/>
        </p:nvPicPr>
        <p:blipFill>
          <a:blip r:embed="rId2"/>
          <a:stretch>
            <a:fillRect/>
          </a:stretch>
        </p:blipFill>
        <p:spPr>
          <a:xfrm>
            <a:off x="838200" y="365125"/>
            <a:ext cx="7038975" cy="2066925"/>
          </a:xfrm>
          <a:prstGeom prst="rect">
            <a:avLst/>
          </a:prstGeom>
        </p:spPr>
      </p:pic>
    </p:spTree>
    <p:extLst>
      <p:ext uri="{BB962C8B-B14F-4D97-AF65-F5344CB8AC3E}">
        <p14:creationId xmlns:p14="http://schemas.microsoft.com/office/powerpoint/2010/main" val="124998216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Pin Diagram of IC 741</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3819525" y="2200275"/>
            <a:ext cx="4552950" cy="2457450"/>
          </a:xfrm>
          <a:prstGeom prst="rect">
            <a:avLst/>
          </a:prstGeom>
        </p:spPr>
      </p:pic>
    </p:spTree>
    <p:extLst>
      <p:ext uri="{BB962C8B-B14F-4D97-AF65-F5344CB8AC3E}">
        <p14:creationId xmlns:p14="http://schemas.microsoft.com/office/powerpoint/2010/main" val="39280193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378" y="171942"/>
            <a:ext cx="10515600" cy="510638"/>
          </a:xfrm>
        </p:spPr>
        <p:txBody>
          <a:bodyPr>
            <a:normAutofit fontScale="90000"/>
          </a:bodyPr>
          <a:lstStyle/>
          <a:p>
            <a:r>
              <a:rPr lang="en-US" dirty="0" smtClean="0"/>
              <a:t>Inverting Amplifier</a:t>
            </a:r>
            <a:endParaRPr lang="en-IN" dirty="0"/>
          </a:p>
        </p:txBody>
      </p:sp>
      <p:sp>
        <p:nvSpPr>
          <p:cNvPr id="3" name="Content Placeholder 2"/>
          <p:cNvSpPr>
            <a:spLocks noGrp="1"/>
          </p:cNvSpPr>
          <p:nvPr>
            <p:ph idx="1"/>
          </p:nvPr>
        </p:nvSpPr>
        <p:spPr>
          <a:xfrm>
            <a:off x="181378" y="821073"/>
            <a:ext cx="4764109" cy="3106983"/>
          </a:xfrm>
        </p:spPr>
        <p:txBody>
          <a:bodyPr>
            <a:normAutofit fontScale="77500" lnSpcReduction="20000"/>
          </a:bodyPr>
          <a:lstStyle/>
          <a:p>
            <a:pPr algn="just"/>
            <a:r>
              <a:rPr lang="en-US" dirty="0"/>
              <a:t>In this </a:t>
            </a:r>
            <a:r>
              <a:rPr lang="en-US" b="1" dirty="0"/>
              <a:t>Inverting Amplifier</a:t>
            </a:r>
            <a:r>
              <a:rPr lang="en-US" dirty="0"/>
              <a:t> circuit the operational amplifier is connected with feedback to produce a closed loop operation. When dealing with operational amplifiers there are two very important rules to remember about inverting amplifiers, these are: “No current flows into the input terminal” and that “V1 always equals V2”. However, in real world op-amp circuits both of these rules are slightly broken.</a:t>
            </a:r>
            <a:endParaRPr lang="en-IN" dirty="0"/>
          </a:p>
        </p:txBody>
      </p:sp>
      <p:sp>
        <p:nvSpPr>
          <p:cNvPr id="4" name="Rectangle 3"/>
          <p:cNvSpPr/>
          <p:nvPr/>
        </p:nvSpPr>
        <p:spPr>
          <a:xfrm>
            <a:off x="5907109" y="682580"/>
            <a:ext cx="5052812" cy="3142445"/>
          </a:xfrm>
          <a:prstGeom prst="rect">
            <a:avLst/>
          </a:prstGeom>
        </p:spPr>
        <p:txBody>
          <a:bodyPr vert="horz" lIns="91440" tIns="45720" rIns="91440" bIns="45720" rtlCol="0">
            <a:normAutofit fontScale="85000" lnSpcReduction="20000"/>
          </a:bodyPr>
          <a:lstStyle/>
          <a:p>
            <a:pPr algn="just">
              <a:lnSpc>
                <a:spcPct val="90000"/>
              </a:lnSpc>
              <a:spcBef>
                <a:spcPts val="1000"/>
              </a:spcBef>
            </a:pPr>
            <a:r>
              <a:rPr lang="en-US" sz="2800" dirty="0"/>
              <a:t>This is because the junction of the input and feedback signal ( X ) is at the same potential as the positive ( + ) input which is at zero volts or ground then, the junction is a </a:t>
            </a:r>
            <a:r>
              <a:rPr lang="en-US" sz="2800" b="1" dirty="0"/>
              <a:t>“Virtual Earth”</a:t>
            </a:r>
            <a:r>
              <a:rPr lang="en-US" sz="2800" dirty="0"/>
              <a:t>. Because of this virtual earth node the input resistance of the amplifier is equal to the value of the input resistor, </a:t>
            </a:r>
            <a:r>
              <a:rPr lang="en-US" sz="2800" dirty="0" err="1"/>
              <a:t>Rin</a:t>
            </a:r>
            <a:r>
              <a:rPr lang="en-US" sz="2800" dirty="0"/>
              <a:t> and the closed loop gain of the inverting amplifier can be set by the ratio of the two external resistors.</a:t>
            </a:r>
            <a:endParaRPr lang="en-IN" sz="2800" dirty="0"/>
          </a:p>
        </p:txBody>
      </p:sp>
      <p:sp>
        <p:nvSpPr>
          <p:cNvPr id="5" name="Rectangle 4"/>
          <p:cNvSpPr/>
          <p:nvPr/>
        </p:nvSpPr>
        <p:spPr>
          <a:xfrm>
            <a:off x="562378" y="3963518"/>
            <a:ext cx="4267199" cy="2308324"/>
          </a:xfrm>
          <a:prstGeom prst="rect">
            <a:avLst/>
          </a:prstGeom>
        </p:spPr>
        <p:txBody>
          <a:bodyPr wrap="square">
            <a:spAutoFit/>
          </a:bodyPr>
          <a:lstStyle/>
          <a:p>
            <a:pPr algn="just"/>
            <a:r>
              <a:rPr lang="en-US" dirty="0" smtClean="0">
                <a:solidFill>
                  <a:srgbClr val="414042"/>
                </a:solidFill>
                <a:latin typeface="Lato"/>
              </a:rPr>
              <a:t>There </a:t>
            </a:r>
            <a:r>
              <a:rPr lang="en-US" dirty="0">
                <a:solidFill>
                  <a:srgbClr val="414042"/>
                </a:solidFill>
                <a:latin typeface="Lato"/>
              </a:rPr>
              <a:t>are two very important rules to remember about </a:t>
            </a:r>
            <a:r>
              <a:rPr lang="en-US" b="1" dirty="0">
                <a:solidFill>
                  <a:srgbClr val="414042"/>
                </a:solidFill>
                <a:latin typeface="Lato"/>
              </a:rPr>
              <a:t>Inverting Amplifiers</a:t>
            </a:r>
            <a:r>
              <a:rPr lang="en-US" dirty="0">
                <a:solidFill>
                  <a:srgbClr val="414042"/>
                </a:solidFill>
                <a:latin typeface="Lato"/>
              </a:rPr>
              <a:t> or any operational amplifier for that matter and these are.</a:t>
            </a:r>
          </a:p>
          <a:p>
            <a:pPr algn="just">
              <a:buFont typeface="Arial" panose="020B0604020202020204" pitchFamily="34" charset="0"/>
              <a:buChar char="•"/>
            </a:pPr>
            <a:r>
              <a:rPr lang="en-US" dirty="0">
                <a:solidFill>
                  <a:srgbClr val="414143"/>
                </a:solidFill>
                <a:latin typeface="Lato"/>
              </a:rPr>
              <a:t>No Current Flows into the Input Terminals</a:t>
            </a:r>
            <a:endParaRPr lang="en-US" dirty="0">
              <a:solidFill>
                <a:srgbClr val="414042"/>
              </a:solidFill>
              <a:latin typeface="Lato"/>
            </a:endParaRPr>
          </a:p>
          <a:p>
            <a:pPr algn="just">
              <a:buFont typeface="Arial" panose="020B0604020202020204" pitchFamily="34" charset="0"/>
              <a:buChar char="•"/>
            </a:pPr>
            <a:r>
              <a:rPr lang="en-US" dirty="0">
                <a:solidFill>
                  <a:srgbClr val="414143"/>
                </a:solidFill>
                <a:latin typeface="Lato"/>
              </a:rPr>
              <a:t>The Differential Input Voltage is Zero as V1 = V2 = 0</a:t>
            </a:r>
            <a:r>
              <a:rPr lang="en-US" dirty="0">
                <a:solidFill>
                  <a:srgbClr val="414042"/>
                </a:solidFill>
                <a:latin typeface="Lato"/>
              </a:rPr>
              <a:t> (Virtual Earth)</a:t>
            </a:r>
            <a:endParaRPr lang="en-US" b="0" i="0" dirty="0">
              <a:solidFill>
                <a:srgbClr val="414042"/>
              </a:solidFill>
              <a:effectLst/>
              <a:latin typeface="Lato"/>
            </a:endParaRPr>
          </a:p>
        </p:txBody>
      </p:sp>
      <p:pic>
        <p:nvPicPr>
          <p:cNvPr id="6" name="Picture 5"/>
          <p:cNvPicPr>
            <a:picLocks noChangeAspect="1"/>
          </p:cNvPicPr>
          <p:nvPr/>
        </p:nvPicPr>
        <p:blipFill>
          <a:blip r:embed="rId2"/>
          <a:stretch>
            <a:fillRect/>
          </a:stretch>
        </p:blipFill>
        <p:spPr>
          <a:xfrm>
            <a:off x="6170052" y="3631168"/>
            <a:ext cx="5111841" cy="3172867"/>
          </a:xfrm>
          <a:prstGeom prst="rect">
            <a:avLst/>
          </a:prstGeom>
        </p:spPr>
      </p:pic>
    </p:spTree>
    <p:extLst>
      <p:ext uri="{BB962C8B-B14F-4D97-AF65-F5344CB8AC3E}">
        <p14:creationId xmlns:p14="http://schemas.microsoft.com/office/powerpoint/2010/main" val="4304018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6" name="Content Placeholder 5"/>
          <p:cNvPicPr>
            <a:picLocks noGrp="1" noChangeAspect="1"/>
          </p:cNvPicPr>
          <p:nvPr>
            <p:ph idx="1"/>
          </p:nvPr>
        </p:nvPicPr>
        <p:blipFill>
          <a:blip r:embed="rId2"/>
          <a:stretch>
            <a:fillRect/>
          </a:stretch>
        </p:blipFill>
        <p:spPr>
          <a:xfrm>
            <a:off x="1112255" y="2126702"/>
            <a:ext cx="5137913" cy="2628354"/>
          </a:xfrm>
          <a:prstGeom prst="rect">
            <a:avLst/>
          </a:prstGeom>
        </p:spPr>
      </p:pic>
      <p:pic>
        <p:nvPicPr>
          <p:cNvPr id="4" name="Picture 3"/>
          <p:cNvPicPr>
            <a:picLocks noChangeAspect="1"/>
          </p:cNvPicPr>
          <p:nvPr/>
        </p:nvPicPr>
        <p:blipFill>
          <a:blip r:embed="rId3"/>
          <a:stretch>
            <a:fillRect/>
          </a:stretch>
        </p:blipFill>
        <p:spPr>
          <a:xfrm>
            <a:off x="6524223" y="978078"/>
            <a:ext cx="5371227" cy="5553075"/>
          </a:xfrm>
          <a:prstGeom prst="rect">
            <a:avLst/>
          </a:prstGeom>
        </p:spPr>
      </p:pic>
      <p:pic>
        <p:nvPicPr>
          <p:cNvPr id="5" name="Picture 4"/>
          <p:cNvPicPr>
            <a:picLocks noChangeAspect="1"/>
          </p:cNvPicPr>
          <p:nvPr/>
        </p:nvPicPr>
        <p:blipFill>
          <a:blip r:embed="rId4"/>
          <a:stretch>
            <a:fillRect/>
          </a:stretch>
        </p:blipFill>
        <p:spPr>
          <a:xfrm>
            <a:off x="838200" y="577299"/>
            <a:ext cx="4274713" cy="1401922"/>
          </a:xfrm>
          <a:prstGeom prst="rect">
            <a:avLst/>
          </a:prstGeom>
        </p:spPr>
      </p:pic>
      <p:sp>
        <p:nvSpPr>
          <p:cNvPr id="7" name="Rectangle 6"/>
          <p:cNvSpPr/>
          <p:nvPr/>
        </p:nvSpPr>
        <p:spPr>
          <a:xfrm>
            <a:off x="838200" y="4750742"/>
            <a:ext cx="6096000" cy="2031325"/>
          </a:xfrm>
          <a:prstGeom prst="rect">
            <a:avLst/>
          </a:prstGeom>
        </p:spPr>
        <p:txBody>
          <a:bodyPr>
            <a:spAutoFit/>
          </a:bodyPr>
          <a:lstStyle/>
          <a:p>
            <a:pPr algn="just"/>
            <a:r>
              <a:rPr lang="en-US" dirty="0">
                <a:solidFill>
                  <a:srgbClr val="414042"/>
                </a:solidFill>
                <a:latin typeface="Lato"/>
              </a:rPr>
              <a:t>One final point to note about the </a:t>
            </a:r>
            <a:r>
              <a:rPr lang="en-US" b="1" dirty="0">
                <a:solidFill>
                  <a:srgbClr val="414042"/>
                </a:solidFill>
                <a:latin typeface="Lato"/>
              </a:rPr>
              <a:t>Inverting Amplifier</a:t>
            </a:r>
            <a:r>
              <a:rPr lang="en-US" dirty="0">
                <a:solidFill>
                  <a:srgbClr val="414042"/>
                </a:solidFill>
                <a:latin typeface="Lato"/>
              </a:rPr>
              <a:t> configuration for an operational amplifier, if the two resistors are of equal value, </a:t>
            </a:r>
            <a:r>
              <a:rPr lang="en-US" dirty="0" err="1">
                <a:solidFill>
                  <a:srgbClr val="414143"/>
                </a:solidFill>
                <a:latin typeface="Lato"/>
              </a:rPr>
              <a:t>Rin</a:t>
            </a:r>
            <a:r>
              <a:rPr lang="en-US" dirty="0">
                <a:solidFill>
                  <a:srgbClr val="414143"/>
                </a:solidFill>
                <a:latin typeface="Lato"/>
              </a:rPr>
              <a:t> = </a:t>
            </a:r>
            <a:r>
              <a:rPr lang="en-US" dirty="0" err="1">
                <a:solidFill>
                  <a:srgbClr val="414143"/>
                </a:solidFill>
                <a:latin typeface="Lato"/>
              </a:rPr>
              <a:t>Rƒ</a:t>
            </a:r>
            <a:r>
              <a:rPr lang="en-US" dirty="0">
                <a:solidFill>
                  <a:srgbClr val="414042"/>
                </a:solidFill>
                <a:latin typeface="Lato"/>
              </a:rPr>
              <a:t>  then the gain of the amplifier will be </a:t>
            </a:r>
            <a:r>
              <a:rPr lang="en-US" b="1" dirty="0">
                <a:solidFill>
                  <a:srgbClr val="414042"/>
                </a:solidFill>
                <a:latin typeface="Lato"/>
              </a:rPr>
              <a:t>-1</a:t>
            </a:r>
            <a:r>
              <a:rPr lang="en-US" dirty="0">
                <a:solidFill>
                  <a:srgbClr val="414042"/>
                </a:solidFill>
                <a:latin typeface="Lato"/>
              </a:rPr>
              <a:t> producing a complementary form of the input voltage at its output as </a:t>
            </a:r>
            <a:r>
              <a:rPr lang="en-US" dirty="0" err="1">
                <a:solidFill>
                  <a:srgbClr val="414143"/>
                </a:solidFill>
                <a:latin typeface="Lato"/>
              </a:rPr>
              <a:t>Vout</a:t>
            </a:r>
            <a:r>
              <a:rPr lang="en-US" dirty="0">
                <a:solidFill>
                  <a:srgbClr val="414143"/>
                </a:solidFill>
                <a:latin typeface="Lato"/>
              </a:rPr>
              <a:t> = -Vin</a:t>
            </a:r>
            <a:r>
              <a:rPr lang="en-US" dirty="0">
                <a:solidFill>
                  <a:srgbClr val="414042"/>
                </a:solidFill>
                <a:latin typeface="Lato"/>
              </a:rPr>
              <a:t>. This type of inverting amplifier configuration is generally called a </a:t>
            </a:r>
            <a:r>
              <a:rPr lang="en-US" b="1" dirty="0">
                <a:solidFill>
                  <a:srgbClr val="414042"/>
                </a:solidFill>
                <a:latin typeface="Lato"/>
              </a:rPr>
              <a:t>Unity Gain Inverter</a:t>
            </a:r>
            <a:r>
              <a:rPr lang="en-US" dirty="0">
                <a:solidFill>
                  <a:srgbClr val="414042"/>
                </a:solidFill>
                <a:latin typeface="Lato"/>
              </a:rPr>
              <a:t> of simply an </a:t>
            </a:r>
            <a:r>
              <a:rPr lang="en-US" i="1" dirty="0">
                <a:solidFill>
                  <a:srgbClr val="414042"/>
                </a:solidFill>
                <a:latin typeface="Lato"/>
              </a:rPr>
              <a:t>Inverting Buffer</a:t>
            </a:r>
            <a:r>
              <a:rPr lang="en-US" dirty="0">
                <a:solidFill>
                  <a:srgbClr val="414042"/>
                </a:solidFill>
                <a:latin typeface="Lato"/>
              </a:rPr>
              <a:t>.</a:t>
            </a:r>
            <a:endParaRPr lang="en-IN" dirty="0"/>
          </a:p>
        </p:txBody>
      </p:sp>
    </p:spTree>
    <p:extLst>
      <p:ext uri="{BB962C8B-B14F-4D97-AF65-F5344CB8AC3E}">
        <p14:creationId xmlns:p14="http://schemas.microsoft.com/office/powerpoint/2010/main" val="21593682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833</TotalTime>
  <Words>3604</Words>
  <Application>Microsoft Office PowerPoint</Application>
  <PresentationFormat>Widescreen</PresentationFormat>
  <Paragraphs>231</Paragraphs>
  <Slides>102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102</vt:i4>
      </vt:variant>
    </vt:vector>
  </HeadingPairs>
  <TitlesOfParts>
    <vt:vector size="109" baseType="lpstr">
      <vt:lpstr>Arial</vt:lpstr>
      <vt:lpstr>Calibri</vt:lpstr>
      <vt:lpstr>Calibri Light</vt:lpstr>
      <vt:lpstr>Lato</vt:lpstr>
      <vt:lpstr>proxima-nova</vt:lpstr>
      <vt:lpstr>Times New Roman</vt:lpstr>
      <vt:lpstr>Office Theme</vt:lpstr>
      <vt:lpstr>UNIT IV</vt:lpstr>
      <vt:lpstr>CONTENTS</vt:lpstr>
      <vt:lpstr>What are semiconductors</vt:lpstr>
      <vt:lpstr>What are semiconductors</vt:lpstr>
      <vt:lpstr>What are semiconductors</vt:lpstr>
      <vt:lpstr>PowerPoint Presentation</vt:lpstr>
      <vt:lpstr>EVOLUTION OF SEMICONDUCTOR OPPORTUNITIES</vt:lpstr>
      <vt:lpstr>Silicon and Germanium</vt:lpstr>
      <vt:lpstr>Silicon and Germanium</vt:lpstr>
      <vt:lpstr>PowerPoint Presentation</vt:lpstr>
      <vt:lpstr>Types of semiconductors</vt:lpstr>
      <vt:lpstr>P AND N TYPE MATERIALS</vt:lpstr>
      <vt:lpstr>Effect of donor impurities on the energy band structure.</vt:lpstr>
      <vt:lpstr>P AND N TYPE MATERIALS</vt:lpstr>
      <vt:lpstr>PN JUNCTION DIODE</vt:lpstr>
      <vt:lpstr>PN JUNCTION DIODE</vt:lpstr>
      <vt:lpstr>How does current flow in PN junction diode?</vt:lpstr>
      <vt:lpstr>PowerPoint Presentation</vt:lpstr>
      <vt:lpstr>VI Characteristics of PN Junction Diode</vt:lpstr>
      <vt:lpstr>Biasing </vt:lpstr>
      <vt:lpstr>Biasing</vt:lpstr>
      <vt:lpstr>PowerPoint Presentation</vt:lpstr>
      <vt:lpstr>PN Junction formula</vt:lpstr>
      <vt:lpstr>PowerPoint Presentation</vt:lpstr>
      <vt:lpstr>Avalanche Breakdown</vt:lpstr>
      <vt:lpstr>PIV Rating</vt:lpstr>
      <vt:lpstr>PowerPoint Presentation</vt:lpstr>
      <vt:lpstr>PowerPoint Presentation</vt:lpstr>
      <vt:lpstr>Bipolar Junction Transistor</vt:lpstr>
      <vt:lpstr>Construction of BJT</vt:lpstr>
      <vt:lpstr>PowerPoint Presentation</vt:lpstr>
      <vt:lpstr>BJT Biasing</vt:lpstr>
      <vt:lpstr>Majority and minority carrier flow of a pnp transistor. </vt:lpstr>
      <vt:lpstr>Common Base Configuration</vt:lpstr>
      <vt:lpstr>PowerPoint Presentation</vt:lpstr>
      <vt:lpstr>Output Characteristics</vt:lpstr>
      <vt:lpstr>PowerPoint Presentation</vt:lpstr>
      <vt:lpstr>PowerPoint Presentation</vt:lpstr>
      <vt:lpstr>Common Emitter Configuration</vt:lpstr>
      <vt:lpstr>Input Characteristics</vt:lpstr>
      <vt:lpstr>Output Characteristics</vt:lpstr>
      <vt:lpstr>PowerPoint Presentation</vt:lpstr>
      <vt:lpstr>Beta (ᵦ)</vt:lpstr>
      <vt:lpstr>Relationship between Alpha and Beta</vt:lpstr>
      <vt:lpstr>Breakdown Region CE Configuration</vt:lpstr>
      <vt:lpstr>Common Collector Configuration</vt:lpstr>
      <vt:lpstr>Characteristics of CC configuration</vt:lpstr>
      <vt:lpstr>Limits of Operation</vt:lpstr>
      <vt:lpstr>Field Effect Transistor</vt:lpstr>
      <vt:lpstr>Notable features</vt:lpstr>
      <vt:lpstr>FET Types</vt:lpstr>
      <vt:lpstr>Junction Field Effect Transistor</vt:lpstr>
      <vt:lpstr>Water analogy for the JFET control mechanism. </vt:lpstr>
      <vt:lpstr>VGS=0 V, VDS Some Positive Value</vt:lpstr>
      <vt:lpstr>Depletion region width</vt:lpstr>
      <vt:lpstr>Id versus Vds</vt:lpstr>
      <vt:lpstr>Pinch Off voltage:(VGS = 0 V, VDS = VP ). </vt:lpstr>
      <vt:lpstr>JFET as a Current Source</vt:lpstr>
      <vt:lpstr>Application of Negative Gate voltage Vgs &lt;0</vt:lpstr>
      <vt:lpstr>JFET Characteristics</vt:lpstr>
      <vt:lpstr>p-channel JFET</vt:lpstr>
      <vt:lpstr>Points to note</vt:lpstr>
      <vt:lpstr>Transfer Characteristics</vt:lpstr>
      <vt:lpstr>PowerPoint Presentation</vt:lpstr>
      <vt:lpstr>PowerPoint Presentation</vt:lpstr>
      <vt:lpstr>Important Relations- JFET vs BJT</vt:lpstr>
      <vt:lpstr>Transistor Biasing</vt:lpstr>
      <vt:lpstr>Transistor Biasing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Operational Amplifiers</vt:lpstr>
      <vt:lpstr>PowerPoint Presentation</vt:lpstr>
      <vt:lpstr>Differential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Pin Diagram of IC 741</vt:lpstr>
      <vt:lpstr>Inverting Amplifier</vt:lpstr>
      <vt:lpstr>PowerPoint Presentation</vt:lpstr>
      <vt:lpstr>Non Inverting Amplifier</vt:lpstr>
      <vt:lpstr>Gain</vt:lpstr>
      <vt:lpstr>Voltage Follower</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IV</dc:title>
  <dc:creator>dell</dc:creator>
  <cp:lastModifiedBy>dell</cp:lastModifiedBy>
  <cp:revision>134</cp:revision>
  <dcterms:created xsi:type="dcterms:W3CDTF">2021-06-26T04:28:49Z</dcterms:created>
  <dcterms:modified xsi:type="dcterms:W3CDTF">2021-07-03T07:01:01Z</dcterms:modified>
</cp:coreProperties>
</file>